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775" r:id="rId3"/>
    <p:sldId id="1904" r:id="rId4"/>
    <p:sldId id="2774" r:id="rId5"/>
    <p:sldId id="2751" r:id="rId6"/>
    <p:sldId id="2758" r:id="rId7"/>
    <p:sldId id="2754" r:id="rId8"/>
    <p:sldId id="2755" r:id="rId9"/>
    <p:sldId id="2761" r:id="rId10"/>
    <p:sldId id="2753" r:id="rId11"/>
    <p:sldId id="2756" r:id="rId12"/>
    <p:sldId id="2771" r:id="rId13"/>
    <p:sldId id="2772" r:id="rId14"/>
    <p:sldId id="2773" r:id="rId15"/>
    <p:sldId id="2781" r:id="rId16"/>
    <p:sldId id="2778" r:id="rId17"/>
    <p:sldId id="2782" r:id="rId18"/>
    <p:sldId id="2762" r:id="rId19"/>
    <p:sldId id="2764" r:id="rId20"/>
    <p:sldId id="2765" r:id="rId21"/>
    <p:sldId id="2779" r:id="rId22"/>
    <p:sldId id="261" r:id="rId23"/>
    <p:sldId id="2776" r:id="rId24"/>
    <p:sldId id="2784" r:id="rId25"/>
    <p:sldId id="2785" r:id="rId26"/>
    <p:sldId id="2786" r:id="rId27"/>
    <p:sldId id="2787" r:id="rId28"/>
    <p:sldId id="2788" r:id="rId29"/>
    <p:sldId id="2783" r:id="rId30"/>
    <p:sldId id="2790" r:id="rId31"/>
    <p:sldId id="2791" r:id="rId32"/>
    <p:sldId id="2793" r:id="rId33"/>
    <p:sldId id="2792" r:id="rId34"/>
    <p:sldId id="27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2"/>
    <p:restoredTop sz="96327"/>
  </p:normalViewPr>
  <p:slideViewPr>
    <p:cSldViewPr snapToGrid="0">
      <p:cViewPr varScale="1">
        <p:scale>
          <a:sx n="122" d="100"/>
          <a:sy n="122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93490-D71E-9144-BFCD-76F2F0DF1992}" type="datetimeFigureOut">
              <a:rPr lang="en-US" smtClean="0"/>
              <a:t>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881E-A2E6-D14A-8A2D-A88E6D716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86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16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19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2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5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14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5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79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Beers still controls 60% of world’s diamond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0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Beers still controls 60% of world’s diamond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0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Beers still controls 60% of world’s diamond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9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810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Beers still controls 60% of world’s diamond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49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Beers still controls 60% of world’s diamond 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2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0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9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63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7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6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5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7975-C5C2-D792-F948-74A78216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54DA0-F4F8-ABE5-D94F-C8779CC9E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237C-41D9-0A42-648E-DDCAF2EA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46DE6-2965-FE39-7EC4-AFC3093B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EADB-332E-63CD-742A-0040E1E9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D2F7-F9F2-A394-E71B-A5E47A8A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C8522-BF61-2589-5926-520BC7C77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E0C4B-C824-4BA3-CEA8-854FBA52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C416-0586-2ED9-FA64-76AEB043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55AE-0617-D843-1208-E45F26C6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266E4-860D-8E94-2247-54AA7BF5F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C6016-F218-1E65-F29B-8C570C855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2D25A-6AB2-542C-B7E1-8E9CD9F0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CEFD6-93A4-B338-E34F-651007A6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BA0A-9125-5871-02D7-9D97DE88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0BA6-66F8-3B6F-0D80-9F3083A8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6FE5-4B37-898A-A0C6-AF702808D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D8D7-8C14-1DB9-4D0C-9361FD6F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7898F-219D-7B0A-EE64-8EA07AEA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E70CB-EFF2-036E-6727-0A9B07B5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4213-B35F-CE84-75DF-45EEE7B2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2AA48-AC25-DC0A-9E51-0E0719CC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CD29-6E40-90E2-17A0-ECFE6B2E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5716-EC1D-8148-CA88-9433E232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B18F-E2EF-AA0B-07F4-C27F8D2B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FF1-D9EC-66EB-2F90-D45FA25E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6533F-D874-2681-3BA6-C9BA44C7B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2C4B8-8275-E66D-81DB-0AA8AF6E9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71C11-62A2-FDEF-76DF-1EC4703B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CF81-6E8E-F189-A780-7212542D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178D0-3542-2DB4-49D0-DC265B8A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0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96F8-417D-8376-C390-F14AF50A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69F57-E64E-BB0C-C3D6-A5C20590F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5A05F-17AF-C037-C7D4-1FEAC8EFB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3F579-4BD6-3DB6-5594-A0E39D727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5822D-6D6A-B741-3BA2-4C978B143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CD09C-E25F-1926-27B2-D9A14DE7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FC3E7-C832-F137-BE28-D454117F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DBF50-F783-AEAC-2602-FF5374AF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5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1691-2587-00F1-B989-5BEC3D18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7DA49-546B-46C0-5E30-4C477283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55CF6-4989-AC71-7969-B334579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938BF-FEEA-4A4A-5558-43D34812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56138-FFFC-C901-6E7B-9811702B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8B37B-2CE5-092E-678F-93116DE9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05588-F455-38C5-9B26-9305074C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8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EE92-E7FC-490D-C21C-10704ACD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5AA23-3C50-3FD6-242D-80BC3EF42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BE951-6ECE-F7CD-6B9B-536D426DD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2ACCD-E9F7-B4DE-2B2B-02DC1040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8401B-67F7-3594-539C-A339BE4E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33D26-8BBD-0CC2-C2BB-34B24011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6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87F7-8288-5F26-31A4-A9E333ED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52405-4157-66F7-C21C-0655D89E3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7A482-D5C0-66A9-BD80-D459EA8F8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92F66-E4DD-3F60-FBB6-60A8AB80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8C077-84F5-731F-5A7E-ED024F33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5C966-5E54-E850-1260-F3EFED0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2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6361A-DC57-14D9-9F4D-A6BA1B38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ACC9-3716-D259-ECFB-D9DFD5260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E3C7E-8724-6B7D-585D-CFD2CA43C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835D8-3D2D-E64C-90A0-5138D6BAE76C}" type="datetimeFigureOut">
              <a:rPr lang="en-US" smtClean="0"/>
              <a:t>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3A379-49F2-FBC2-FD96-6520560BD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1762-88FB-E778-6C37-996FC7B42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9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40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8.jpeg"/><Relationship Id="rId10" Type="http://schemas.openxmlformats.org/officeDocument/2006/relationships/image" Target="../media/image39.png"/><Relationship Id="rId4" Type="http://schemas.openxmlformats.org/officeDocument/2006/relationships/image" Target="../media/image1.emf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40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8.jpeg"/><Relationship Id="rId10" Type="http://schemas.openxmlformats.org/officeDocument/2006/relationships/image" Target="../media/image39.png"/><Relationship Id="rId4" Type="http://schemas.openxmlformats.org/officeDocument/2006/relationships/image" Target="../media/image1.emf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1.png"/><Relationship Id="rId4" Type="http://schemas.openxmlformats.org/officeDocument/2006/relationships/image" Target="../media/image1.emf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3ADE4-63EF-B36E-7167-5DD5BE6B03F1}"/>
              </a:ext>
            </a:extLst>
          </p:cNvPr>
          <p:cNvSpPr txBox="1">
            <a:spLocks/>
          </p:cNvSpPr>
          <p:nvPr/>
        </p:nvSpPr>
        <p:spPr>
          <a:xfrm>
            <a:off x="320260" y="1489868"/>
            <a:ext cx="11720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Pathogens with Complex Transmission Mechanisms:</a:t>
            </a:r>
          </a:p>
          <a:p>
            <a:r>
              <a:rPr lang="en-US" sz="3600" b="1" dirty="0"/>
              <a:t>Case Study in HIV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E491FF-F086-A86F-F0F1-62DD31132A4C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UChicago Center in Paris</a:t>
            </a:r>
          </a:p>
          <a:p>
            <a:r>
              <a:rPr lang="en-US"/>
              <a:t>Paris, France</a:t>
            </a:r>
          </a:p>
          <a:p>
            <a:r>
              <a:rPr lang="en-US"/>
              <a:t>January 2024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D5809-3979-98F1-9C58-517334B4C70D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BIOS27816: Population biology of infectious diseases of global health concern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0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" y="1173191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are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US" sz="2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HIV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F36D7A-F97A-5F1E-4CF1-5D4DE47B7886}"/>
              </a:ext>
            </a:extLst>
          </p:cNvPr>
          <p:cNvGrpSpPr/>
          <p:nvPr/>
        </p:nvGrpSpPr>
        <p:grpSpPr>
          <a:xfrm>
            <a:off x="388144" y="2366814"/>
            <a:ext cx="4252792" cy="4434110"/>
            <a:chOff x="5426304" y="1828103"/>
            <a:chExt cx="4252792" cy="443411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4BFE2C-2985-1B87-36F7-4F92C09293EA}"/>
                </a:ext>
              </a:extLst>
            </p:cNvPr>
            <p:cNvGrpSpPr/>
            <p:nvPr/>
          </p:nvGrpSpPr>
          <p:grpSpPr>
            <a:xfrm>
              <a:off x="5426304" y="1828103"/>
              <a:ext cx="4252792" cy="4334316"/>
              <a:chOff x="2836109" y="478281"/>
              <a:chExt cx="4999163" cy="54635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8AA80CA-BB86-65B9-7DDC-C805867EA4EA}"/>
                  </a:ext>
                </a:extLst>
              </p:cNvPr>
              <p:cNvGrpSpPr/>
              <p:nvPr/>
            </p:nvGrpSpPr>
            <p:grpSpPr>
              <a:xfrm>
                <a:off x="2836109" y="478281"/>
                <a:ext cx="4999163" cy="5463513"/>
                <a:chOff x="2712562" y="-199601"/>
                <a:chExt cx="4999163" cy="546351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6949533-567F-4909-7723-19E343D30FAD}"/>
                    </a:ext>
                  </a:extLst>
                </p:cNvPr>
                <p:cNvGrpSpPr/>
                <p:nvPr/>
              </p:nvGrpSpPr>
              <p:grpSpPr>
                <a:xfrm>
                  <a:off x="4564267" y="1525402"/>
                  <a:ext cx="3147458" cy="1448257"/>
                  <a:chOff x="3452326" y="1996212"/>
                  <a:chExt cx="3147458" cy="1448257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C6145F0E-8800-65FB-628C-7AA1270229C6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26" y="1996212"/>
                    <a:ext cx="3147458" cy="1448257"/>
                    <a:chOff x="3469917" y="2549616"/>
                    <a:chExt cx="2254253" cy="96193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067328CF-4BAF-6DD7-B30A-1F0E11BF255B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067328CF-4BAF-6DD7-B30A-1F0E11BF255B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067328CF-4BAF-6DD7-B30A-1F0E11BF255B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0" name="Object 19">
                                      <a:extLst>
                                        <a:ext uri="{FF2B5EF4-FFF2-40B4-BE49-F238E27FC236}">
                                          <a16:creationId xmlns:a16="http://schemas.microsoft.com/office/drawing/2014/main" id="{38A48C3E-846A-7E03-FF1C-97A5C11BA3E4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C1F02C28-F39E-096D-27F3-F18D6F7EE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9917" y="2549616"/>
                      <a:ext cx="2254253" cy="780788"/>
                      <a:chOff x="4045628" y="2139665"/>
                      <a:chExt cx="2254253" cy="78078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ADB57A-6393-4A30-D3A2-C07FFD4B0B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GB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itchFamily="2" charset="2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8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ADB57A-6393-4A30-D3A2-C07FFD4B0B94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80D50A4A-A9A1-A421-EFEF-99509AD3E6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45628" y="2315946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endParaRPr lang="en-US" sz="2600" dirty="0">
                          <a:solidFill>
                            <a:schemeClr val="tx1"/>
                          </a:solidFill>
                          <a:cs typeface="Cambria Math"/>
                        </a:endParaRP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7D18A432-F4BD-9759-1F41-A3FF709603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55446" y="3229647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09FD927-9244-75E6-A19D-D721AC61B3C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D78493E-FE66-B829-D814-B86BC8E415A9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77302758-D125-0EFC-C93D-710F0F9D8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65505" y="2035830"/>
                  <a:ext cx="465403" cy="9243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6193C4C-E7C7-E49F-6AE5-05288BDFD2FF}"/>
                    </a:ext>
                  </a:extLst>
                </p:cNvPr>
                <p:cNvCxnSpPr/>
                <p:nvPr/>
              </p:nvCxnSpPr>
              <p:spPr>
                <a:xfrm flipV="1">
                  <a:off x="6405197" y="128934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D1D18895-7747-AD57-8943-ABFDF85BDC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0088" y="-199601"/>
                  <a:ext cx="591287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BA485E-BA98-A886-CB60-A301C869D228}"/>
                    </a:ext>
                  </a:extLst>
                </p:cNvPr>
                <p:cNvSpPr/>
                <p:nvPr/>
              </p:nvSpPr>
              <p:spPr>
                <a:xfrm>
                  <a:off x="2949217" y="4559799"/>
                  <a:ext cx="591287" cy="7041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>
                      <a:solidFill>
                        <a:schemeClr val="tx1"/>
                      </a:solidFill>
                      <a:cs typeface="Cambria Math"/>
                    </a:rPr>
                    <a:t>1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47333D1-0527-939B-D167-84DD1A8E114F}"/>
                    </a:ext>
                  </a:extLst>
                </p:cNvPr>
                <p:cNvSpPr/>
                <p:nvPr/>
              </p:nvSpPr>
              <p:spPr>
                <a:xfrm>
                  <a:off x="2712562" y="1224513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F606401-522C-52E2-B577-472BF9E50455}"/>
                    </a:ext>
                  </a:extLst>
                </p:cNvPr>
                <p:cNvSpPr/>
                <p:nvPr/>
              </p:nvSpPr>
              <p:spPr>
                <a:xfrm>
                  <a:off x="5971019" y="1045845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096254-914F-2ABB-76AE-64D3D8619FE5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6CA226-6DA9-B667-B062-EDABBEC2496A}"/>
                </a:ext>
              </a:extLst>
            </p:cNvPr>
            <p:cNvSpPr/>
            <p:nvPr/>
          </p:nvSpPr>
          <p:spPr>
            <a:xfrm>
              <a:off x="6216899" y="5291046"/>
              <a:ext cx="1001426" cy="97116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S</a:t>
              </a:r>
              <a:r>
                <a:rPr lang="en-US" sz="3600" baseline="-25000" dirty="0">
                  <a:solidFill>
                    <a:schemeClr val="tx1"/>
                  </a:solidFill>
                  <a:cs typeface="Cambria Math"/>
                </a:rPr>
                <a:t>C</a:t>
              </a:r>
              <a:endParaRPr lang="en-US" sz="1200" baseline="-25000" dirty="0">
                <a:solidFill>
                  <a:schemeClr val="tx1"/>
                </a:solidFill>
                <a:cs typeface="Cambria Math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E4D33A-5720-064C-96AD-B6958475C84D}"/>
                </a:ext>
              </a:extLst>
            </p:cNvPr>
            <p:cNvCxnSpPr>
              <a:cxnSpLocks/>
            </p:cNvCxnSpPr>
            <p:nvPr/>
          </p:nvCxnSpPr>
          <p:spPr>
            <a:xfrm>
              <a:off x="5685820" y="5638605"/>
              <a:ext cx="503008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0338FE7E-C4AE-D606-1DF4-AF2D9F0F0658}"/>
                </a:ext>
              </a:extLst>
            </p:cNvPr>
            <p:cNvCxnSpPr>
              <a:cxnSpLocks/>
              <a:stCxn id="23" idx="2"/>
              <a:endCxn id="4120" idx="0"/>
            </p:cNvCxnSpPr>
            <p:nvPr/>
          </p:nvCxnSpPr>
          <p:spPr>
            <a:xfrm rot="5400000">
              <a:off x="6752805" y="3450822"/>
              <a:ext cx="717117" cy="2506501"/>
            </a:xfrm>
            <a:prstGeom prst="curvedConnector3">
              <a:avLst>
                <a:gd name="adj1" fmla="val 18724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09F47A8-F0D2-AFC7-49DF-7233D775FDB6}"/>
              </a:ext>
            </a:extLst>
          </p:cNvPr>
          <p:cNvSpPr/>
          <p:nvPr/>
        </p:nvSpPr>
        <p:spPr>
          <a:xfrm>
            <a:off x="1150669" y="2157276"/>
            <a:ext cx="1001426" cy="971167"/>
          </a:xfrm>
          <a:prstGeom prst="rect">
            <a:avLst/>
          </a:prstGeom>
          <a:solidFill>
            <a:srgbClr val="F14E5C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  <a:endParaRPr lang="en-US" sz="12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E28442AA-47CC-E97E-BD6E-AF14A43A77B3}"/>
              </a:ext>
            </a:extLst>
          </p:cNvPr>
          <p:cNvCxnSpPr>
            <a:cxnSpLocks/>
            <a:stCxn id="12" idx="1"/>
            <a:endCxn id="18" idx="1"/>
          </p:cNvCxnSpPr>
          <p:nvPr/>
        </p:nvCxnSpPr>
        <p:spPr>
          <a:xfrm rot="10800000" flipV="1">
            <a:off x="589467" y="4416557"/>
            <a:ext cx="589272" cy="2005279"/>
          </a:xfrm>
          <a:prstGeom prst="curvedConnector3">
            <a:avLst>
              <a:gd name="adj1" fmla="val 138794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622668F-3F3C-73FD-F2E9-AA7DE53E403C}"/>
              </a:ext>
            </a:extLst>
          </p:cNvPr>
          <p:cNvSpPr/>
          <p:nvPr/>
        </p:nvSpPr>
        <p:spPr>
          <a:xfrm>
            <a:off x="239521" y="2366813"/>
            <a:ext cx="1102298" cy="422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3</a:t>
            </a: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570B5A09-1BB8-0B62-079C-0F1C9564A15C}"/>
              </a:ext>
            </a:extLst>
          </p:cNvPr>
          <p:cNvCxnSpPr>
            <a:cxnSpLocks/>
            <a:stCxn id="23" idx="0"/>
            <a:endCxn id="52" idx="2"/>
          </p:cNvCxnSpPr>
          <p:nvPr/>
        </p:nvCxnSpPr>
        <p:spPr>
          <a:xfrm rot="16200000" flipV="1">
            <a:off x="1496467" y="2083070"/>
            <a:ext cx="1124191" cy="2535784"/>
          </a:xfrm>
          <a:prstGeom prst="curvedConnector3">
            <a:avLst>
              <a:gd name="adj1" fmla="val 40792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urved Connector 4104">
            <a:extLst>
              <a:ext uri="{FF2B5EF4-FFF2-40B4-BE49-F238E27FC236}">
                <a16:creationId xmlns:a16="http://schemas.microsoft.com/office/drawing/2014/main" id="{49EA4DF9-E6A1-C9D1-8836-DCCDCFE3BED5}"/>
              </a:ext>
            </a:extLst>
          </p:cNvPr>
          <p:cNvCxnSpPr>
            <a:cxnSpLocks/>
          </p:cNvCxnSpPr>
          <p:nvPr/>
        </p:nvCxnSpPr>
        <p:spPr>
          <a:xfrm>
            <a:off x="2159130" y="3074405"/>
            <a:ext cx="1082504" cy="720179"/>
          </a:xfrm>
          <a:prstGeom prst="curvedConnector3">
            <a:avLst>
              <a:gd name="adj1" fmla="val 1010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3D2403B1-B72C-11C1-6A57-27FEFBEC5169}"/>
              </a:ext>
            </a:extLst>
          </p:cNvPr>
          <p:cNvCxnSpPr>
            <a:cxnSpLocks/>
          </p:cNvCxnSpPr>
          <p:nvPr/>
        </p:nvCxnSpPr>
        <p:spPr>
          <a:xfrm flipV="1">
            <a:off x="1736092" y="5170184"/>
            <a:ext cx="0" cy="58933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360EEEFA-511A-49B3-23F9-D638B1AB0032}"/>
                  </a:ext>
                </a:extLst>
              </p:cNvPr>
              <p:cNvSpPr/>
              <p:nvPr/>
            </p:nvSpPr>
            <p:spPr>
              <a:xfrm>
                <a:off x="2825740" y="2859542"/>
                <a:ext cx="1102298" cy="4750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𝜌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360EEEFA-511A-49B3-23F9-D638B1AB0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0" y="2859542"/>
                <a:ext cx="1102298" cy="475043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F4386ECF-9B9D-EED7-4E82-20649D74A16A}"/>
                  </a:ext>
                </a:extLst>
              </p:cNvPr>
              <p:cNvSpPr/>
              <p:nvPr/>
            </p:nvSpPr>
            <p:spPr>
              <a:xfrm>
                <a:off x="1008591" y="5242783"/>
                <a:ext cx="1102298" cy="4750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𝜌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F4386ECF-9B9D-EED7-4E82-20649D74A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91" y="5242783"/>
                <a:ext cx="1102298" cy="475043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6" name="Rectangle 4115">
                <a:extLst>
                  <a:ext uri="{FF2B5EF4-FFF2-40B4-BE49-F238E27FC236}">
                    <a16:creationId xmlns:a16="http://schemas.microsoft.com/office/drawing/2014/main" id="{6A5DE404-922F-2A4C-B757-8A327ADD937E}"/>
                  </a:ext>
                </a:extLst>
              </p:cNvPr>
              <p:cNvSpPr/>
              <p:nvPr/>
            </p:nvSpPr>
            <p:spPr>
              <a:xfrm>
                <a:off x="4767311" y="2442077"/>
                <a:ext cx="5003200" cy="64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</m:t>
                        </m:r>
                        <m:r>
                          <a:rPr lang="en-US" sz="25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𝑑𝑡</m:t>
                        </m:r>
                      </m:den>
                    </m:f>
                    <m:r>
                      <a:rPr lang="en-US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𝜌</m:t>
                    </m:r>
                    <m:sSub>
                      <m:sSubPr>
                        <m:ctrlP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e>
                      <m:sub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𝑪</m:t>
                        </m:r>
                      </m:sub>
                    </m:sSub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𝛽</m:t>
                    </m:r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  <m:d>
                      <m:dPr>
                        <m:ctrlPr>
                          <a:rPr lang="en-US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𝑪</m:t>
                            </m:r>
                          </m:sub>
                        </m:sSub>
                        <m:r>
                          <a:rPr lang="en-US" sz="2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+</m:t>
                        </m:r>
                        <m:r>
                          <a:rPr lang="en-US" sz="2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2500" b="1" i="1" dirty="0">
                    <a:ea typeface="Lucida Grande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r>
                      <a:rPr lang="el-GR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𝜇</m:t>
                    </m:r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</m:oMath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6" name="Rectangle 4115">
                <a:extLst>
                  <a:ext uri="{FF2B5EF4-FFF2-40B4-BE49-F238E27FC236}">
                    <a16:creationId xmlns:a16="http://schemas.microsoft.com/office/drawing/2014/main" id="{6A5DE404-922F-2A4C-B757-8A327ADD9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11" y="2442077"/>
                <a:ext cx="5003200" cy="648254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7" name="Rectangle 4116">
                <a:extLst>
                  <a:ext uri="{FF2B5EF4-FFF2-40B4-BE49-F238E27FC236}">
                    <a16:creationId xmlns:a16="http://schemas.microsoft.com/office/drawing/2014/main" id="{EF70A565-D93F-7446-255D-17EAAB3D769E}"/>
                  </a:ext>
                </a:extLst>
              </p:cNvPr>
              <p:cNvSpPr/>
              <p:nvPr/>
            </p:nvSpPr>
            <p:spPr>
              <a:xfrm>
                <a:off x="3369297" y="3178965"/>
                <a:ext cx="7335399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d>
                        <m:dPr>
                          <m:ctrlPr>
                            <a:rPr lang="en-US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𝜌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𝑪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7" name="Rectangle 4116">
                <a:extLst>
                  <a:ext uri="{FF2B5EF4-FFF2-40B4-BE49-F238E27FC236}">
                    <a16:creationId xmlns:a16="http://schemas.microsoft.com/office/drawing/2014/main" id="{EF70A565-D93F-7446-255D-17EAAB3D7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297" y="3178965"/>
                <a:ext cx="7335399" cy="822726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8" name="Rectangle 4117">
                <a:extLst>
                  <a:ext uri="{FF2B5EF4-FFF2-40B4-BE49-F238E27FC236}">
                    <a16:creationId xmlns:a16="http://schemas.microsoft.com/office/drawing/2014/main" id="{56B483FF-2378-52A1-BFEE-FE9F38198ACA}"/>
                  </a:ext>
                </a:extLst>
              </p:cNvPr>
              <p:cNvSpPr/>
              <p:nvPr/>
            </p:nvSpPr>
            <p:spPr>
              <a:xfrm>
                <a:off x="4660383" y="4019612"/>
                <a:ext cx="4728405" cy="64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sz="25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500" b="1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𝑪</m:t>
                            </m:r>
                          </m:sub>
                        </m:sSub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𝑑𝑡</m:t>
                        </m:r>
                      </m:den>
                    </m:f>
                    <m:r>
                      <a:rPr lang="en-US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+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2</m:t>
                        </m:r>
                      </m:sub>
                    </m:sSub>
                    <m:r>
                      <a:rPr lang="en-US" sz="25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𝑰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sSub>
                      <m:sSubPr>
                        <m:ctrlPr>
                          <a:rPr lang="en-US" sz="25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e>
                      <m:sub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500" b="1" dirty="0">
                    <a:ea typeface="Cambria Math" panose="02040503050406030204" pitchFamily="18" charset="0"/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𝜌</m:t>
                        </m:r>
                        <m:r>
                          <a:rPr lang="en-US" sz="2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+</m:t>
                        </m:r>
                        <m:r>
                          <a:rPr lang="el-GR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𝜇</m:t>
                        </m:r>
                      </m:e>
                    </m:d>
                  </m:oMath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8" name="Rectangle 4117">
                <a:extLst>
                  <a:ext uri="{FF2B5EF4-FFF2-40B4-BE49-F238E27FC236}">
                    <a16:creationId xmlns:a16="http://schemas.microsoft.com/office/drawing/2014/main" id="{56B483FF-2378-52A1-BFEE-FE9F38198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83" y="4019612"/>
                <a:ext cx="4728405" cy="648254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9" name="Rectangle 4118">
                <a:extLst>
                  <a:ext uri="{FF2B5EF4-FFF2-40B4-BE49-F238E27FC236}">
                    <a16:creationId xmlns:a16="http://schemas.microsoft.com/office/drawing/2014/main" id="{CAC50CF1-181C-AD69-1A42-AA54F85933DA}"/>
                  </a:ext>
                </a:extLst>
              </p:cNvPr>
              <p:cNvSpPr/>
              <p:nvPr/>
            </p:nvSpPr>
            <p:spPr>
              <a:xfrm>
                <a:off x="4022655" y="4728343"/>
                <a:ext cx="5003199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𝜌</m:t>
                          </m:r>
                          <m:r>
                            <a:rPr lang="en-US" sz="25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l-GR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  <m:r>
                            <a:rPr lang="en-US" sz="25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l-GR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9" name="Rectangle 4118">
                <a:extLst>
                  <a:ext uri="{FF2B5EF4-FFF2-40B4-BE49-F238E27FC236}">
                    <a16:creationId xmlns:a16="http://schemas.microsoft.com/office/drawing/2014/main" id="{CAC50CF1-181C-AD69-1A42-AA54F8593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655" y="4728343"/>
                <a:ext cx="5003199" cy="82272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20" name="Rectangle 4119">
            <a:extLst>
              <a:ext uri="{FF2B5EF4-FFF2-40B4-BE49-F238E27FC236}">
                <a16:creationId xmlns:a16="http://schemas.microsoft.com/office/drawing/2014/main" id="{B628D336-E906-5ECF-3DB2-80CEEC586D36}"/>
              </a:ext>
            </a:extLst>
          </p:cNvPr>
          <p:cNvSpPr/>
          <p:nvPr/>
        </p:nvSpPr>
        <p:spPr>
          <a:xfrm>
            <a:off x="545785" y="5601342"/>
            <a:ext cx="548333" cy="55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2</a:t>
            </a:r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AC21FFF3-5CC6-CCC9-C451-42525A8C59F4}"/>
              </a:ext>
            </a:extLst>
          </p:cNvPr>
          <p:cNvCxnSpPr>
            <a:cxnSpLocks/>
          </p:cNvCxnSpPr>
          <p:nvPr/>
        </p:nvCxnSpPr>
        <p:spPr>
          <a:xfrm>
            <a:off x="630406" y="6673577"/>
            <a:ext cx="50300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6" name="Straight Arrow Connector 4135">
            <a:extLst>
              <a:ext uri="{FF2B5EF4-FFF2-40B4-BE49-F238E27FC236}">
                <a16:creationId xmlns:a16="http://schemas.microsoft.com/office/drawing/2014/main" id="{85C1A54B-4FFA-D78D-4C71-B34E7C9D1D51}"/>
              </a:ext>
            </a:extLst>
          </p:cNvPr>
          <p:cNvCxnSpPr>
            <a:cxnSpLocks/>
          </p:cNvCxnSpPr>
          <p:nvPr/>
        </p:nvCxnSpPr>
        <p:spPr>
          <a:xfrm>
            <a:off x="2180165" y="2465605"/>
            <a:ext cx="34145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71B852DD-DB17-74D7-85C2-6DED020AE1AA}"/>
              </a:ext>
            </a:extLst>
          </p:cNvPr>
          <p:cNvSpPr/>
          <p:nvPr/>
        </p:nvSpPr>
        <p:spPr>
          <a:xfrm>
            <a:off x="2026803" y="2000522"/>
            <a:ext cx="607884" cy="42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endParaRPr lang="en-US" sz="24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C0514857-3B8B-018F-70CE-2F211F32555B}"/>
              </a:ext>
            </a:extLst>
          </p:cNvPr>
          <p:cNvCxnSpPr>
            <a:cxnSpLocks/>
          </p:cNvCxnSpPr>
          <p:nvPr/>
        </p:nvCxnSpPr>
        <p:spPr>
          <a:xfrm>
            <a:off x="2284391" y="6675224"/>
            <a:ext cx="34145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40" name="Rectangle 4139">
            <a:extLst>
              <a:ext uri="{FF2B5EF4-FFF2-40B4-BE49-F238E27FC236}">
                <a16:creationId xmlns:a16="http://schemas.microsoft.com/office/drawing/2014/main" id="{9CDEEAED-6581-7613-8BFD-6CDD6700AA68}"/>
              </a:ext>
            </a:extLst>
          </p:cNvPr>
          <p:cNvSpPr/>
          <p:nvPr/>
        </p:nvSpPr>
        <p:spPr>
          <a:xfrm>
            <a:off x="2131029" y="6210141"/>
            <a:ext cx="607884" cy="42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endParaRPr lang="en-US" sz="2400" dirty="0">
              <a:solidFill>
                <a:schemeClr val="tx1"/>
              </a:solidFill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41" name="Rectangle 4140">
                <a:extLst>
                  <a:ext uri="{FF2B5EF4-FFF2-40B4-BE49-F238E27FC236}">
                    <a16:creationId xmlns:a16="http://schemas.microsoft.com/office/drawing/2014/main" id="{51A83B0A-6BBD-8622-706B-0402439E09C8}"/>
                  </a:ext>
                </a:extLst>
              </p:cNvPr>
              <p:cNvSpPr/>
              <p:nvPr/>
            </p:nvSpPr>
            <p:spPr>
              <a:xfrm>
                <a:off x="1863666" y="2423910"/>
                <a:ext cx="1102298" cy="5645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41" name="Rectangle 4140">
                <a:extLst>
                  <a:ext uri="{FF2B5EF4-FFF2-40B4-BE49-F238E27FC236}">
                    <a16:creationId xmlns:a16="http://schemas.microsoft.com/office/drawing/2014/main" id="{51A83B0A-6BBD-8622-706B-0402439E0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66" y="2423910"/>
                <a:ext cx="1102298" cy="5645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42" name="Straight Arrow Connector 4141">
            <a:extLst>
              <a:ext uri="{FF2B5EF4-FFF2-40B4-BE49-F238E27FC236}">
                <a16:creationId xmlns:a16="http://schemas.microsoft.com/office/drawing/2014/main" id="{BC587863-5BCB-8DD8-6EF9-A415DB787FD9}"/>
              </a:ext>
            </a:extLst>
          </p:cNvPr>
          <p:cNvCxnSpPr>
            <a:cxnSpLocks/>
          </p:cNvCxnSpPr>
          <p:nvPr/>
        </p:nvCxnSpPr>
        <p:spPr>
          <a:xfrm>
            <a:off x="2181970" y="2889339"/>
            <a:ext cx="40937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48" name="Picture 4" descr="HIV - Wikipedia">
            <a:extLst>
              <a:ext uri="{FF2B5EF4-FFF2-40B4-BE49-F238E27FC236}">
                <a16:creationId xmlns:a16="http://schemas.microsoft.com/office/drawing/2014/main" id="{C63D32AE-B1D2-3CB9-E179-074B744A5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9"/>
          <a:stretch/>
        </p:blipFill>
        <p:spPr bwMode="auto">
          <a:xfrm>
            <a:off x="8982651" y="3841865"/>
            <a:ext cx="3088651" cy="2632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9" name="TextBox 4148">
            <a:extLst>
              <a:ext uri="{FF2B5EF4-FFF2-40B4-BE49-F238E27FC236}">
                <a16:creationId xmlns:a16="http://schemas.microsoft.com/office/drawing/2014/main" id="{1B18E0F8-1E99-7F88-B186-4A074F5B74B8}"/>
              </a:ext>
            </a:extLst>
          </p:cNvPr>
          <p:cNvSpPr txBox="1"/>
          <p:nvPr/>
        </p:nvSpPr>
        <p:spPr>
          <a:xfrm>
            <a:off x="8395110" y="6453295"/>
            <a:ext cx="3738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Yusuf et al. 2021. </a:t>
            </a:r>
            <a:r>
              <a:rPr lang="en-US" i="1" dirty="0">
                <a:cs typeface="Franklin Gothic Medium"/>
              </a:rPr>
              <a:t>Chaos and Fractals.</a:t>
            </a:r>
          </a:p>
        </p:txBody>
      </p:sp>
      <p:sp>
        <p:nvSpPr>
          <p:cNvPr id="4151" name="Title 1">
            <a:extLst>
              <a:ext uri="{FF2B5EF4-FFF2-40B4-BE49-F238E27FC236}">
                <a16:creationId xmlns:a16="http://schemas.microsoft.com/office/drawing/2014/main" id="{A766792F-E3E2-E594-F4F6-AA68D98CF586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cxnSp>
        <p:nvCxnSpPr>
          <p:cNvPr id="4152" name="Curved Connector 4151">
            <a:extLst>
              <a:ext uri="{FF2B5EF4-FFF2-40B4-BE49-F238E27FC236}">
                <a16:creationId xmlns:a16="http://schemas.microsoft.com/office/drawing/2014/main" id="{AD1046AA-D034-F74D-C934-C16FD19B729C}"/>
              </a:ext>
            </a:extLst>
          </p:cNvPr>
          <p:cNvCxnSpPr>
            <a:cxnSpLocks/>
            <a:stCxn id="23" idx="0"/>
            <a:endCxn id="30" idx="0"/>
          </p:cNvCxnSpPr>
          <p:nvPr/>
        </p:nvCxnSpPr>
        <p:spPr>
          <a:xfrm rot="16200000" flipH="1" flipV="1">
            <a:off x="2904103" y="3523493"/>
            <a:ext cx="32787" cy="811913"/>
          </a:xfrm>
          <a:prstGeom prst="curvedConnector3">
            <a:avLst>
              <a:gd name="adj1" fmla="val -697228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91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40FD5A-AD9D-C6CA-C8BE-E339CDFF2660}"/>
              </a:ext>
            </a:extLst>
          </p:cNvPr>
          <p:cNvSpPr/>
          <p:nvPr/>
        </p:nvSpPr>
        <p:spPr>
          <a:xfrm>
            <a:off x="5469147" y="3394494"/>
            <a:ext cx="2432649" cy="484057"/>
          </a:xfrm>
          <a:prstGeom prst="rect">
            <a:avLst/>
          </a:prstGeom>
          <a:solidFill>
            <a:srgbClr val="FFFF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" y="1173191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are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US" sz="2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HIV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F36D7A-F97A-5F1E-4CF1-5D4DE47B7886}"/>
              </a:ext>
            </a:extLst>
          </p:cNvPr>
          <p:cNvGrpSpPr/>
          <p:nvPr/>
        </p:nvGrpSpPr>
        <p:grpSpPr>
          <a:xfrm>
            <a:off x="388144" y="2366814"/>
            <a:ext cx="4252792" cy="4434110"/>
            <a:chOff x="5426304" y="1828103"/>
            <a:chExt cx="4252792" cy="443411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94BFE2C-2985-1B87-36F7-4F92C09293EA}"/>
                </a:ext>
              </a:extLst>
            </p:cNvPr>
            <p:cNvGrpSpPr/>
            <p:nvPr/>
          </p:nvGrpSpPr>
          <p:grpSpPr>
            <a:xfrm>
              <a:off x="5426304" y="1828103"/>
              <a:ext cx="4252792" cy="4334316"/>
              <a:chOff x="2836109" y="478281"/>
              <a:chExt cx="4999163" cy="54635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8AA80CA-BB86-65B9-7DDC-C805867EA4EA}"/>
                  </a:ext>
                </a:extLst>
              </p:cNvPr>
              <p:cNvGrpSpPr/>
              <p:nvPr/>
            </p:nvGrpSpPr>
            <p:grpSpPr>
              <a:xfrm>
                <a:off x="2836109" y="478281"/>
                <a:ext cx="4999163" cy="5463513"/>
                <a:chOff x="2712562" y="-199601"/>
                <a:chExt cx="4999163" cy="5463513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6949533-567F-4909-7723-19E343D30FAD}"/>
                    </a:ext>
                  </a:extLst>
                </p:cNvPr>
                <p:cNvGrpSpPr/>
                <p:nvPr/>
              </p:nvGrpSpPr>
              <p:grpSpPr>
                <a:xfrm>
                  <a:off x="4564267" y="1525402"/>
                  <a:ext cx="3147458" cy="1448257"/>
                  <a:chOff x="3452326" y="1996212"/>
                  <a:chExt cx="3147458" cy="1448257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C6145F0E-8800-65FB-628C-7AA1270229C6}"/>
                      </a:ext>
                    </a:extLst>
                  </p:cNvPr>
                  <p:cNvGrpSpPr/>
                  <p:nvPr/>
                </p:nvGrpSpPr>
                <p:grpSpPr>
                  <a:xfrm>
                    <a:off x="3452326" y="1996212"/>
                    <a:ext cx="3147458" cy="1448257"/>
                    <a:chOff x="3469917" y="2549616"/>
                    <a:chExt cx="2254253" cy="96193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067328CF-4BAF-6DD7-B30A-1F0E11BF255B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067328CF-4BAF-6DD7-B30A-1F0E11BF255B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067328CF-4BAF-6DD7-B30A-1F0E11BF255B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067328CF-4BAF-6DD7-B30A-1F0E11BF255B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C1F02C28-F39E-096D-27F3-F18D6F7EE0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9917" y="2549616"/>
                      <a:ext cx="2254253" cy="780788"/>
                      <a:chOff x="4045628" y="2139665"/>
                      <a:chExt cx="2254253" cy="78078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ADB57A-6393-4A30-D3A2-C07FFD4B0B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GB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itchFamily="2" charset="2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8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ADB57A-6393-4A30-D3A2-C07FFD4B0B94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80D50A4A-A9A1-A421-EFEF-99509AD3E6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45628" y="2315946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endParaRPr lang="en-US" sz="2600" dirty="0">
                          <a:solidFill>
                            <a:schemeClr val="tx1"/>
                          </a:solidFill>
                          <a:cs typeface="Cambria Math"/>
                        </a:endParaRP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7D18A432-F4BD-9759-1F41-A3FF709603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55446" y="3229647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09FD927-9244-75E6-A19D-D721AC61B3C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D78493E-FE66-B829-D814-B86BC8E415A9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77302758-D125-0EFC-C93D-710F0F9D89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65505" y="2035830"/>
                  <a:ext cx="465403" cy="9243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66193C4C-E7C7-E49F-6AE5-05288BDFD2FF}"/>
                    </a:ext>
                  </a:extLst>
                </p:cNvPr>
                <p:cNvCxnSpPr/>
                <p:nvPr/>
              </p:nvCxnSpPr>
              <p:spPr>
                <a:xfrm flipV="1">
                  <a:off x="6405197" y="128934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D1D18895-7747-AD57-8943-ABFDF85BDC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0088" y="-199601"/>
                  <a:ext cx="591287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BA485E-BA98-A886-CB60-A301C869D228}"/>
                    </a:ext>
                  </a:extLst>
                </p:cNvPr>
                <p:cNvSpPr/>
                <p:nvPr/>
              </p:nvSpPr>
              <p:spPr>
                <a:xfrm>
                  <a:off x="2949217" y="4559799"/>
                  <a:ext cx="591287" cy="7041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>
                      <a:solidFill>
                        <a:schemeClr val="tx1"/>
                      </a:solidFill>
                      <a:cs typeface="Cambria Math"/>
                    </a:rPr>
                    <a:t>1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47333D1-0527-939B-D167-84DD1A8E114F}"/>
                    </a:ext>
                  </a:extLst>
                </p:cNvPr>
                <p:cNvSpPr/>
                <p:nvPr/>
              </p:nvSpPr>
              <p:spPr>
                <a:xfrm>
                  <a:off x="2712562" y="1224513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F606401-522C-52E2-B577-472BF9E50455}"/>
                    </a:ext>
                  </a:extLst>
                </p:cNvPr>
                <p:cNvSpPr/>
                <p:nvPr/>
              </p:nvSpPr>
              <p:spPr>
                <a:xfrm>
                  <a:off x="5971019" y="1045845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096254-914F-2ABB-76AE-64D3D8619FE5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6CA226-6DA9-B667-B062-EDABBEC2496A}"/>
                </a:ext>
              </a:extLst>
            </p:cNvPr>
            <p:cNvSpPr/>
            <p:nvPr/>
          </p:nvSpPr>
          <p:spPr>
            <a:xfrm>
              <a:off x="6216899" y="5291046"/>
              <a:ext cx="1001426" cy="97116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S</a:t>
              </a:r>
              <a:r>
                <a:rPr lang="en-US" sz="3600" baseline="-25000" dirty="0">
                  <a:solidFill>
                    <a:schemeClr val="tx1"/>
                  </a:solidFill>
                  <a:cs typeface="Cambria Math"/>
                </a:rPr>
                <a:t>C</a:t>
              </a:r>
              <a:endParaRPr lang="en-US" sz="1200" baseline="-25000" dirty="0">
                <a:solidFill>
                  <a:schemeClr val="tx1"/>
                </a:solidFill>
                <a:cs typeface="Cambria Math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E4D33A-5720-064C-96AD-B6958475C84D}"/>
                </a:ext>
              </a:extLst>
            </p:cNvPr>
            <p:cNvCxnSpPr>
              <a:cxnSpLocks/>
            </p:cNvCxnSpPr>
            <p:nvPr/>
          </p:nvCxnSpPr>
          <p:spPr>
            <a:xfrm>
              <a:off x="5685820" y="5638605"/>
              <a:ext cx="503008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0338FE7E-C4AE-D606-1DF4-AF2D9F0F0658}"/>
                </a:ext>
              </a:extLst>
            </p:cNvPr>
            <p:cNvCxnSpPr>
              <a:cxnSpLocks/>
              <a:stCxn id="23" idx="2"/>
              <a:endCxn id="4120" idx="0"/>
            </p:cNvCxnSpPr>
            <p:nvPr/>
          </p:nvCxnSpPr>
          <p:spPr>
            <a:xfrm rot="5400000">
              <a:off x="6752805" y="3450822"/>
              <a:ext cx="717117" cy="2506501"/>
            </a:xfrm>
            <a:prstGeom prst="curvedConnector3">
              <a:avLst>
                <a:gd name="adj1" fmla="val 18724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09F47A8-F0D2-AFC7-49DF-7233D775FDB6}"/>
              </a:ext>
            </a:extLst>
          </p:cNvPr>
          <p:cNvSpPr/>
          <p:nvPr/>
        </p:nvSpPr>
        <p:spPr>
          <a:xfrm>
            <a:off x="1150669" y="2157276"/>
            <a:ext cx="1001426" cy="971167"/>
          </a:xfrm>
          <a:prstGeom prst="rect">
            <a:avLst/>
          </a:prstGeom>
          <a:solidFill>
            <a:srgbClr val="F14E5C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C</a:t>
            </a:r>
            <a:endParaRPr lang="en-US" sz="12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E28442AA-47CC-E97E-BD6E-AF14A43A77B3}"/>
              </a:ext>
            </a:extLst>
          </p:cNvPr>
          <p:cNvCxnSpPr>
            <a:cxnSpLocks/>
            <a:stCxn id="12" idx="1"/>
            <a:endCxn id="18" idx="1"/>
          </p:cNvCxnSpPr>
          <p:nvPr/>
        </p:nvCxnSpPr>
        <p:spPr>
          <a:xfrm rot="10800000" flipV="1">
            <a:off x="589467" y="4416557"/>
            <a:ext cx="589272" cy="2005279"/>
          </a:xfrm>
          <a:prstGeom prst="curvedConnector3">
            <a:avLst>
              <a:gd name="adj1" fmla="val 138794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622668F-3F3C-73FD-F2E9-AA7DE53E403C}"/>
              </a:ext>
            </a:extLst>
          </p:cNvPr>
          <p:cNvSpPr/>
          <p:nvPr/>
        </p:nvSpPr>
        <p:spPr>
          <a:xfrm>
            <a:off x="239521" y="2366813"/>
            <a:ext cx="1102298" cy="422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3</a:t>
            </a:r>
          </a:p>
        </p:txBody>
      </p: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570B5A09-1BB8-0B62-079C-0F1C9564A15C}"/>
              </a:ext>
            </a:extLst>
          </p:cNvPr>
          <p:cNvCxnSpPr>
            <a:cxnSpLocks/>
            <a:stCxn id="23" idx="0"/>
            <a:endCxn id="52" idx="2"/>
          </p:cNvCxnSpPr>
          <p:nvPr/>
        </p:nvCxnSpPr>
        <p:spPr>
          <a:xfrm rot="16200000" flipV="1">
            <a:off x="1496467" y="2083070"/>
            <a:ext cx="1124191" cy="2535784"/>
          </a:xfrm>
          <a:prstGeom prst="curvedConnector3">
            <a:avLst>
              <a:gd name="adj1" fmla="val 40792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urved Connector 4104">
            <a:extLst>
              <a:ext uri="{FF2B5EF4-FFF2-40B4-BE49-F238E27FC236}">
                <a16:creationId xmlns:a16="http://schemas.microsoft.com/office/drawing/2014/main" id="{49EA4DF9-E6A1-C9D1-8836-DCCDCFE3BED5}"/>
              </a:ext>
            </a:extLst>
          </p:cNvPr>
          <p:cNvCxnSpPr>
            <a:cxnSpLocks/>
          </p:cNvCxnSpPr>
          <p:nvPr/>
        </p:nvCxnSpPr>
        <p:spPr>
          <a:xfrm>
            <a:off x="2159130" y="3074405"/>
            <a:ext cx="1082504" cy="720179"/>
          </a:xfrm>
          <a:prstGeom prst="curvedConnector3">
            <a:avLst>
              <a:gd name="adj1" fmla="val 1010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3D2403B1-B72C-11C1-6A57-27FEFBEC5169}"/>
              </a:ext>
            </a:extLst>
          </p:cNvPr>
          <p:cNvCxnSpPr>
            <a:cxnSpLocks/>
          </p:cNvCxnSpPr>
          <p:nvPr/>
        </p:nvCxnSpPr>
        <p:spPr>
          <a:xfrm flipV="1">
            <a:off x="1736092" y="5170184"/>
            <a:ext cx="0" cy="58933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360EEEFA-511A-49B3-23F9-D638B1AB0032}"/>
                  </a:ext>
                </a:extLst>
              </p:cNvPr>
              <p:cNvSpPr/>
              <p:nvPr/>
            </p:nvSpPr>
            <p:spPr>
              <a:xfrm>
                <a:off x="2825740" y="2859542"/>
                <a:ext cx="1102298" cy="4750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𝜌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360EEEFA-511A-49B3-23F9-D638B1AB0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40" y="2859542"/>
                <a:ext cx="1102298" cy="475043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F4386ECF-9B9D-EED7-4E82-20649D74A16A}"/>
                  </a:ext>
                </a:extLst>
              </p:cNvPr>
              <p:cNvSpPr/>
              <p:nvPr/>
            </p:nvSpPr>
            <p:spPr>
              <a:xfrm>
                <a:off x="1008591" y="5242783"/>
                <a:ext cx="1102298" cy="4750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𝜌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F4386ECF-9B9D-EED7-4E82-20649D74A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91" y="5242783"/>
                <a:ext cx="1102298" cy="475043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6" name="Rectangle 4115">
                <a:extLst>
                  <a:ext uri="{FF2B5EF4-FFF2-40B4-BE49-F238E27FC236}">
                    <a16:creationId xmlns:a16="http://schemas.microsoft.com/office/drawing/2014/main" id="{6A5DE404-922F-2A4C-B757-8A327ADD937E}"/>
                  </a:ext>
                </a:extLst>
              </p:cNvPr>
              <p:cNvSpPr/>
              <p:nvPr/>
            </p:nvSpPr>
            <p:spPr>
              <a:xfrm>
                <a:off x="4767311" y="2442077"/>
                <a:ext cx="5003200" cy="64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</m:t>
                        </m:r>
                        <m:r>
                          <a:rPr lang="en-US" sz="25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𝑑𝑡</m:t>
                        </m:r>
                      </m:den>
                    </m:f>
                    <m:r>
                      <a:rPr lang="en-US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𝜌</m:t>
                    </m:r>
                    <m:sSub>
                      <m:sSubPr>
                        <m:ctrlP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e>
                      <m:sub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𝑪</m:t>
                        </m:r>
                      </m:sub>
                    </m:sSub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𝛽</m:t>
                    </m:r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  <m:d>
                      <m:dPr>
                        <m:ctrlPr>
                          <a:rPr lang="en-US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500" b="1" i="1" dirty="0">
                                <a:solidFill>
                                  <a:srgbClr val="F14E5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𝑪</m:t>
                            </m:r>
                          </m:sub>
                        </m:sSub>
                        <m:r>
                          <a:rPr lang="en-US" sz="2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+</m:t>
                        </m:r>
                        <m:r>
                          <a:rPr lang="en-US" sz="25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𝑰</m:t>
                        </m:r>
                      </m:e>
                    </m:d>
                  </m:oMath>
                </a14:m>
                <a:r>
                  <a:rPr lang="en-US" sz="2500" b="1" i="1" dirty="0">
                    <a:ea typeface="Lucida Grande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r>
                      <a:rPr lang="el-GR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𝜇</m:t>
                    </m:r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</m:oMath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6" name="Rectangle 4115">
                <a:extLst>
                  <a:ext uri="{FF2B5EF4-FFF2-40B4-BE49-F238E27FC236}">
                    <a16:creationId xmlns:a16="http://schemas.microsoft.com/office/drawing/2014/main" id="{6A5DE404-922F-2A4C-B757-8A327ADD9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11" y="2442077"/>
                <a:ext cx="5003200" cy="648254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7" name="Rectangle 4116">
                <a:extLst>
                  <a:ext uri="{FF2B5EF4-FFF2-40B4-BE49-F238E27FC236}">
                    <a16:creationId xmlns:a16="http://schemas.microsoft.com/office/drawing/2014/main" id="{EF70A565-D93F-7446-255D-17EAAB3D769E}"/>
                  </a:ext>
                </a:extLst>
              </p:cNvPr>
              <p:cNvSpPr/>
              <p:nvPr/>
            </p:nvSpPr>
            <p:spPr>
              <a:xfrm>
                <a:off x="3369297" y="3178965"/>
                <a:ext cx="7335399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d>
                        <m:dPr>
                          <m:ctrlPr>
                            <a:rPr lang="en-US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𝜌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𝑪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7" name="Rectangle 4116">
                <a:extLst>
                  <a:ext uri="{FF2B5EF4-FFF2-40B4-BE49-F238E27FC236}">
                    <a16:creationId xmlns:a16="http://schemas.microsoft.com/office/drawing/2014/main" id="{EF70A565-D93F-7446-255D-17EAAB3D7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297" y="3178965"/>
                <a:ext cx="7335399" cy="822726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8" name="Rectangle 4117">
                <a:extLst>
                  <a:ext uri="{FF2B5EF4-FFF2-40B4-BE49-F238E27FC236}">
                    <a16:creationId xmlns:a16="http://schemas.microsoft.com/office/drawing/2014/main" id="{56B483FF-2378-52A1-BFEE-FE9F38198ACA}"/>
                  </a:ext>
                </a:extLst>
              </p:cNvPr>
              <p:cNvSpPr/>
              <p:nvPr/>
            </p:nvSpPr>
            <p:spPr>
              <a:xfrm>
                <a:off x="4660383" y="4019612"/>
                <a:ext cx="4728405" cy="64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fPr>
                      <m:num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</m:t>
                        </m:r>
                        <m:sSub>
                          <m:sSubPr>
                            <m:ctrlPr>
                              <a:rPr lang="en-US" sz="25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bPr>
                          <m:e>
                            <m:r>
                              <a:rPr lang="en-US" sz="2500" b="1" i="1" dirty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500" b="1" i="1" dirty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itchFamily="2" charset="2"/>
                              </a:rPr>
                              <m:t>𝑪</m:t>
                            </m:r>
                          </m:sub>
                        </m:sSub>
                      </m:num>
                      <m:den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𝑑𝑡</m:t>
                        </m:r>
                      </m:den>
                    </m:f>
                    <m:r>
                      <a:rPr lang="en-US" sz="2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=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1</m:t>
                        </m:r>
                      </m:sub>
                    </m:sSub>
                    <m:r>
                      <a:rPr lang="en-US" sz="2500" b="1" i="1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𝑺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+</m:t>
                    </m:r>
                    <m:sSub>
                      <m:sSubPr>
                        <m:ctrlP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𝑏</m:t>
                        </m:r>
                      </m:e>
                      <m:sub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2</m:t>
                        </m:r>
                      </m:sub>
                    </m:sSub>
                    <m:r>
                      <a:rPr lang="en-US" sz="25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𝑰</m:t>
                    </m:r>
                    <m:r>
                      <a:rPr lang="en-US" sz="2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2" charset="2"/>
                      </a:rPr>
                      <m:t>−</m:t>
                    </m:r>
                    <m:sSub>
                      <m:sSubPr>
                        <m:ctrlPr>
                          <a:rPr lang="en-US" sz="25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sSubPr>
                      <m:e>
                        <m:r>
                          <a:rPr lang="en-US" sz="2500" b="1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𝑺</m:t>
                        </m:r>
                      </m:e>
                      <m:sub>
                        <m:r>
                          <a:rPr lang="en-US" sz="25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sz="2500" b="1" dirty="0">
                    <a:ea typeface="Cambria Math" panose="02040503050406030204" pitchFamily="18" charset="0"/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</m:ctrlPr>
                      </m:dPr>
                      <m:e>
                        <m:r>
                          <a:rPr lang="en-US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𝜌</m:t>
                        </m:r>
                        <m:r>
                          <a:rPr lang="en-US" sz="2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+</m:t>
                        </m:r>
                        <m:r>
                          <a:rPr lang="el-GR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itchFamily="2" charset="2"/>
                          </a:rPr>
                          <m:t>𝜇</m:t>
                        </m:r>
                      </m:e>
                    </m:d>
                  </m:oMath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8" name="Rectangle 4117">
                <a:extLst>
                  <a:ext uri="{FF2B5EF4-FFF2-40B4-BE49-F238E27FC236}">
                    <a16:creationId xmlns:a16="http://schemas.microsoft.com/office/drawing/2014/main" id="{56B483FF-2378-52A1-BFEE-FE9F38198A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83" y="4019612"/>
                <a:ext cx="4728405" cy="648254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9" name="Rectangle 4118">
                <a:extLst>
                  <a:ext uri="{FF2B5EF4-FFF2-40B4-BE49-F238E27FC236}">
                    <a16:creationId xmlns:a16="http://schemas.microsoft.com/office/drawing/2014/main" id="{CAC50CF1-181C-AD69-1A42-AA54F85933DA}"/>
                  </a:ext>
                </a:extLst>
              </p:cNvPr>
              <p:cNvSpPr/>
              <p:nvPr/>
            </p:nvSpPr>
            <p:spPr>
              <a:xfrm>
                <a:off x="4022655" y="4728343"/>
                <a:ext cx="5003199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14E5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3</m:t>
                          </m:r>
                        </m:sub>
                      </m:sSub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14E5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𝑪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𝜌</m:t>
                          </m:r>
                          <m:r>
                            <a:rPr lang="en-US" sz="25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l-GR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  <m:r>
                            <a:rPr lang="en-US" sz="25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r>
                            <a:rPr lang="el-GR" sz="25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19" name="Rectangle 4118">
                <a:extLst>
                  <a:ext uri="{FF2B5EF4-FFF2-40B4-BE49-F238E27FC236}">
                    <a16:creationId xmlns:a16="http://schemas.microsoft.com/office/drawing/2014/main" id="{CAC50CF1-181C-AD69-1A42-AA54F8593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655" y="4728343"/>
                <a:ext cx="5003199" cy="82272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20" name="Rectangle 4119">
            <a:extLst>
              <a:ext uri="{FF2B5EF4-FFF2-40B4-BE49-F238E27FC236}">
                <a16:creationId xmlns:a16="http://schemas.microsoft.com/office/drawing/2014/main" id="{B628D336-E906-5ECF-3DB2-80CEEC586D36}"/>
              </a:ext>
            </a:extLst>
          </p:cNvPr>
          <p:cNvSpPr/>
          <p:nvPr/>
        </p:nvSpPr>
        <p:spPr>
          <a:xfrm>
            <a:off x="545785" y="5601342"/>
            <a:ext cx="548333" cy="558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2</a:t>
            </a:r>
          </a:p>
        </p:txBody>
      </p: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AC21FFF3-5CC6-CCC9-C451-42525A8C59F4}"/>
              </a:ext>
            </a:extLst>
          </p:cNvPr>
          <p:cNvCxnSpPr>
            <a:cxnSpLocks/>
          </p:cNvCxnSpPr>
          <p:nvPr/>
        </p:nvCxnSpPr>
        <p:spPr>
          <a:xfrm>
            <a:off x="630406" y="6673577"/>
            <a:ext cx="50300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6" name="Straight Arrow Connector 4135">
            <a:extLst>
              <a:ext uri="{FF2B5EF4-FFF2-40B4-BE49-F238E27FC236}">
                <a16:creationId xmlns:a16="http://schemas.microsoft.com/office/drawing/2014/main" id="{85C1A54B-4FFA-D78D-4C71-B34E7C9D1D51}"/>
              </a:ext>
            </a:extLst>
          </p:cNvPr>
          <p:cNvCxnSpPr>
            <a:cxnSpLocks/>
          </p:cNvCxnSpPr>
          <p:nvPr/>
        </p:nvCxnSpPr>
        <p:spPr>
          <a:xfrm>
            <a:off x="2180165" y="2465605"/>
            <a:ext cx="34145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37" name="Rectangle 4136">
            <a:extLst>
              <a:ext uri="{FF2B5EF4-FFF2-40B4-BE49-F238E27FC236}">
                <a16:creationId xmlns:a16="http://schemas.microsoft.com/office/drawing/2014/main" id="{71B852DD-DB17-74D7-85C2-6DED020AE1AA}"/>
              </a:ext>
            </a:extLst>
          </p:cNvPr>
          <p:cNvSpPr/>
          <p:nvPr/>
        </p:nvSpPr>
        <p:spPr>
          <a:xfrm>
            <a:off x="2026803" y="2000522"/>
            <a:ext cx="607884" cy="42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endParaRPr lang="en-US" sz="24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C0514857-3B8B-018F-70CE-2F211F32555B}"/>
              </a:ext>
            </a:extLst>
          </p:cNvPr>
          <p:cNvCxnSpPr>
            <a:cxnSpLocks/>
          </p:cNvCxnSpPr>
          <p:nvPr/>
        </p:nvCxnSpPr>
        <p:spPr>
          <a:xfrm>
            <a:off x="2284391" y="6675224"/>
            <a:ext cx="341455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40" name="Rectangle 4139">
            <a:extLst>
              <a:ext uri="{FF2B5EF4-FFF2-40B4-BE49-F238E27FC236}">
                <a16:creationId xmlns:a16="http://schemas.microsoft.com/office/drawing/2014/main" id="{9CDEEAED-6581-7613-8BFD-6CDD6700AA68}"/>
              </a:ext>
            </a:extLst>
          </p:cNvPr>
          <p:cNvSpPr/>
          <p:nvPr/>
        </p:nvSpPr>
        <p:spPr>
          <a:xfrm>
            <a:off x="2131029" y="6210141"/>
            <a:ext cx="607884" cy="423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endParaRPr lang="en-US" sz="2400" dirty="0">
              <a:solidFill>
                <a:schemeClr val="tx1"/>
              </a:solidFill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41" name="Rectangle 4140">
                <a:extLst>
                  <a:ext uri="{FF2B5EF4-FFF2-40B4-BE49-F238E27FC236}">
                    <a16:creationId xmlns:a16="http://schemas.microsoft.com/office/drawing/2014/main" id="{51A83B0A-6BBD-8622-706B-0402439E09C8}"/>
                  </a:ext>
                </a:extLst>
              </p:cNvPr>
              <p:cNvSpPr/>
              <p:nvPr/>
            </p:nvSpPr>
            <p:spPr>
              <a:xfrm>
                <a:off x="1863666" y="2423910"/>
                <a:ext cx="1102298" cy="5645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4141" name="Rectangle 4140">
                <a:extLst>
                  <a:ext uri="{FF2B5EF4-FFF2-40B4-BE49-F238E27FC236}">
                    <a16:creationId xmlns:a16="http://schemas.microsoft.com/office/drawing/2014/main" id="{51A83B0A-6BBD-8622-706B-0402439E0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666" y="2423910"/>
                <a:ext cx="1102298" cy="5645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42" name="Straight Arrow Connector 4141">
            <a:extLst>
              <a:ext uri="{FF2B5EF4-FFF2-40B4-BE49-F238E27FC236}">
                <a16:creationId xmlns:a16="http://schemas.microsoft.com/office/drawing/2014/main" id="{BC587863-5BCB-8DD8-6EF9-A415DB787FD9}"/>
              </a:ext>
            </a:extLst>
          </p:cNvPr>
          <p:cNvCxnSpPr>
            <a:cxnSpLocks/>
          </p:cNvCxnSpPr>
          <p:nvPr/>
        </p:nvCxnSpPr>
        <p:spPr>
          <a:xfrm>
            <a:off x="2181970" y="2889339"/>
            <a:ext cx="40937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96C136A-754E-38BD-3DA2-9BF3B6AC7F44}"/>
              </a:ext>
            </a:extLst>
          </p:cNvPr>
          <p:cNvSpPr txBox="1"/>
          <p:nvPr/>
        </p:nvSpPr>
        <p:spPr>
          <a:xfrm>
            <a:off x="9058210" y="2210536"/>
            <a:ext cx="2914478" cy="6639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cs typeface="Franklin Gothic Medium"/>
              </a:rPr>
              <a:t>Vertical AND horizontal transmission!</a:t>
            </a:r>
            <a:endParaRPr lang="en-US" b="1" i="1" dirty="0">
              <a:cs typeface="Franklin Gothic Medium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13EC28-33AE-DB52-2EA2-BE4F50A77442}"/>
              </a:ext>
            </a:extLst>
          </p:cNvPr>
          <p:cNvCxnSpPr>
            <a:cxnSpLocks/>
          </p:cNvCxnSpPr>
          <p:nvPr/>
        </p:nvCxnSpPr>
        <p:spPr>
          <a:xfrm flipH="1">
            <a:off x="8240611" y="2879546"/>
            <a:ext cx="774252" cy="44232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4" name="Picture 4" descr="HIV - Wikipedia">
            <a:extLst>
              <a:ext uri="{FF2B5EF4-FFF2-40B4-BE49-F238E27FC236}">
                <a16:creationId xmlns:a16="http://schemas.microsoft.com/office/drawing/2014/main" id="{EB002522-6FBD-70CF-5530-321B26736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9"/>
          <a:stretch/>
        </p:blipFill>
        <p:spPr bwMode="auto">
          <a:xfrm>
            <a:off x="8982651" y="3841865"/>
            <a:ext cx="3088651" cy="2632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4B3ED91-27B5-526F-B689-7E77C0484E85}"/>
              </a:ext>
            </a:extLst>
          </p:cNvPr>
          <p:cNvSpPr txBox="1"/>
          <p:nvPr/>
        </p:nvSpPr>
        <p:spPr>
          <a:xfrm>
            <a:off x="8395110" y="6453295"/>
            <a:ext cx="3738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Yusuf et al. 2021. </a:t>
            </a:r>
            <a:r>
              <a:rPr lang="en-US" i="1" dirty="0">
                <a:cs typeface="Franklin Gothic Medium"/>
              </a:rPr>
              <a:t>Chaos and Fractals.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DED30A0-A2D3-5462-70F9-69CEACB451F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CCF6454F-68EF-9BD8-1B43-250A282EECE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904103" y="3523493"/>
            <a:ext cx="32787" cy="811913"/>
          </a:xfrm>
          <a:prstGeom prst="curvedConnector3">
            <a:avLst>
              <a:gd name="adj1" fmla="val -697228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0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484190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Euclidean </a:t>
            </a:r>
            <a:r>
              <a:rPr lang="en-US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 quantity with a magnitude and direction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Epidemiological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an agent that carries and transmits an infectious patient into another living organism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6A2FEB-BC84-EF61-437C-88989CA6ACFE}"/>
              </a:ext>
            </a:extLst>
          </p:cNvPr>
          <p:cNvCxnSpPr>
            <a:cxnSpLocks/>
          </p:cNvCxnSpPr>
          <p:nvPr/>
        </p:nvCxnSpPr>
        <p:spPr>
          <a:xfrm>
            <a:off x="1552755" y="2666265"/>
            <a:ext cx="144299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NCEZID: Vector-borne Diseases (spread by bites from mosquitoes, ticks, or  fleas) | What We Do | NCEZID | CDC">
            <a:extLst>
              <a:ext uri="{FF2B5EF4-FFF2-40B4-BE49-F238E27FC236}">
                <a16:creationId xmlns:a16="http://schemas.microsoft.com/office/drawing/2014/main" id="{2ED10FF5-26E4-847C-9A74-6A14A00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4" y="3720911"/>
            <a:ext cx="5727314" cy="1744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43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311756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0AA2-C8BA-A271-A39B-FB37FD426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70" y="1023668"/>
            <a:ext cx="4035978" cy="57448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Human immunodeficiency virus = 2 species of lentivirus (a type of retrovirus) that infect humans and over time cause AIDS (acquired immunodeficiency syndrome)</a:t>
            </a:r>
          </a:p>
          <a:p>
            <a:r>
              <a:rPr lang="en-US" dirty="0"/>
              <a:t>HIV-1 and HIV-2 believed to have diverse zoonotic origins in Africa</a:t>
            </a:r>
          </a:p>
          <a:p>
            <a:r>
              <a:rPr lang="en-US" dirty="0"/>
              <a:t>Estimates of HIV spillover date ~late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century. </a:t>
            </a:r>
          </a:p>
          <a:p>
            <a:r>
              <a:rPr lang="en-US" dirty="0"/>
              <a:t>Earliest human viral sequences from a patient in Kinshasa in 1960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52A6AB-F03E-4587-2EB0-F5C74EB8C0ED}"/>
              </a:ext>
            </a:extLst>
          </p:cNvPr>
          <p:cNvSpPr txBox="1">
            <a:spLocks/>
          </p:cNvSpPr>
          <p:nvPr/>
        </p:nvSpPr>
        <p:spPr>
          <a:xfrm>
            <a:off x="217969" y="89438"/>
            <a:ext cx="4542874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Learning about HIV</a:t>
            </a:r>
          </a:p>
        </p:txBody>
      </p:sp>
      <p:pic>
        <p:nvPicPr>
          <p:cNvPr id="1026" name="Picture 2" descr="Phylogenetic tree of the SIV and HIV viruses">
            <a:extLst>
              <a:ext uri="{FF2B5EF4-FFF2-40B4-BE49-F238E27FC236}">
                <a16:creationId xmlns:a16="http://schemas.microsoft.com/office/drawing/2014/main" id="{D475780C-81FF-B49A-A59E-D0FD1212B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43" y="89438"/>
            <a:ext cx="7229266" cy="657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3B1493-5E3B-F1E3-997D-5610D091ACDE}"/>
              </a:ext>
            </a:extLst>
          </p:cNvPr>
          <p:cNvSpPr txBox="1">
            <a:spLocks/>
          </p:cNvSpPr>
          <p:nvPr/>
        </p:nvSpPr>
        <p:spPr>
          <a:xfrm>
            <a:off x="7717838" y="1126434"/>
            <a:ext cx="1315276" cy="596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(</a:t>
            </a:r>
            <a:r>
              <a:rPr lang="en-US" sz="1300" dirty="0" err="1"/>
              <a:t>SIVgor</a:t>
            </a:r>
            <a:r>
              <a:rPr lang="en-US" sz="1300" dirty="0"/>
              <a:t> origin; localized in Cameroon)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5B1C3-894C-EB1B-3C54-35C61B10E4CD}"/>
              </a:ext>
            </a:extLst>
          </p:cNvPr>
          <p:cNvSpPr/>
          <p:nvPr/>
        </p:nvSpPr>
        <p:spPr>
          <a:xfrm>
            <a:off x="318052" y="3299791"/>
            <a:ext cx="3816626" cy="3365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5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0AA2-C8BA-A271-A39B-FB37FD426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70" y="1023668"/>
            <a:ext cx="4035978" cy="57448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Human immunodeficiency virus = 2 species of lentivirus (a type of retrovirus) that infect humans and over time cause AIDS (acquired immunodeficiency syndrome)</a:t>
            </a:r>
          </a:p>
          <a:p>
            <a:r>
              <a:rPr lang="en-US" dirty="0"/>
              <a:t>HIV-1 and HIV-2 believed to have diverse zoonotic origins in Africa</a:t>
            </a:r>
          </a:p>
          <a:p>
            <a:r>
              <a:rPr lang="en-US" dirty="0"/>
              <a:t>Estimates of HIV spillover date ~late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century. </a:t>
            </a:r>
          </a:p>
          <a:p>
            <a:r>
              <a:rPr lang="en-US" dirty="0"/>
              <a:t>Earliest human viral sequences from a patient in Kinshasa in 1960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52A6AB-F03E-4587-2EB0-F5C74EB8C0ED}"/>
              </a:ext>
            </a:extLst>
          </p:cNvPr>
          <p:cNvSpPr txBox="1">
            <a:spLocks/>
          </p:cNvSpPr>
          <p:nvPr/>
        </p:nvSpPr>
        <p:spPr>
          <a:xfrm>
            <a:off x="217969" y="89438"/>
            <a:ext cx="4542874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Learning about HIV</a:t>
            </a:r>
          </a:p>
        </p:txBody>
      </p:sp>
      <p:pic>
        <p:nvPicPr>
          <p:cNvPr id="1026" name="Picture 2" descr="Phylogenetic tree of the SIV and HIV viruses">
            <a:extLst>
              <a:ext uri="{FF2B5EF4-FFF2-40B4-BE49-F238E27FC236}">
                <a16:creationId xmlns:a16="http://schemas.microsoft.com/office/drawing/2014/main" id="{D475780C-81FF-B49A-A59E-D0FD1212B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43" y="89438"/>
            <a:ext cx="7229266" cy="657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3B1493-5E3B-F1E3-997D-5610D091ACDE}"/>
              </a:ext>
            </a:extLst>
          </p:cNvPr>
          <p:cNvSpPr txBox="1">
            <a:spLocks/>
          </p:cNvSpPr>
          <p:nvPr/>
        </p:nvSpPr>
        <p:spPr>
          <a:xfrm>
            <a:off x="7717838" y="1126434"/>
            <a:ext cx="1315276" cy="596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(</a:t>
            </a:r>
            <a:r>
              <a:rPr lang="en-US" sz="1300" dirty="0" err="1"/>
              <a:t>SIVgor</a:t>
            </a:r>
            <a:r>
              <a:rPr lang="en-US" sz="1300" dirty="0"/>
              <a:t> origin; localized in Cameroon)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39B14-313E-21E4-4928-C3651CF62F99}"/>
              </a:ext>
            </a:extLst>
          </p:cNvPr>
          <p:cNvSpPr/>
          <p:nvPr/>
        </p:nvSpPr>
        <p:spPr>
          <a:xfrm>
            <a:off x="318052" y="4293704"/>
            <a:ext cx="3816626" cy="2371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8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0AA2-C8BA-A271-A39B-FB37FD426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70" y="1023668"/>
            <a:ext cx="4035978" cy="57448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Human immunodeficiency virus = 2 species of lentivirus (a type of retrovirus) that infect humans and over time cause AIDS (acquired immunodeficiency syndrome)</a:t>
            </a:r>
          </a:p>
          <a:p>
            <a:r>
              <a:rPr lang="en-US" dirty="0"/>
              <a:t>HIV-1 and HIV-2 believed to have diverse zoonotic origins in Africa</a:t>
            </a:r>
          </a:p>
          <a:p>
            <a:r>
              <a:rPr lang="en-US" dirty="0"/>
              <a:t>Estimates of HIV spillover date ~late 19</a:t>
            </a:r>
            <a:r>
              <a:rPr lang="en-US" baseline="30000" dirty="0"/>
              <a:t>th</a:t>
            </a:r>
            <a:r>
              <a:rPr lang="en-US" dirty="0"/>
              <a:t>/early 20</a:t>
            </a:r>
            <a:r>
              <a:rPr lang="en-US" baseline="30000" dirty="0"/>
              <a:t>th</a:t>
            </a:r>
            <a:r>
              <a:rPr lang="en-US" dirty="0"/>
              <a:t> century. </a:t>
            </a:r>
          </a:p>
          <a:p>
            <a:r>
              <a:rPr lang="en-US" dirty="0"/>
              <a:t>Earliest human viral sequences from a patient in Kinshasa in 1960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52A6AB-F03E-4587-2EB0-F5C74EB8C0ED}"/>
              </a:ext>
            </a:extLst>
          </p:cNvPr>
          <p:cNvSpPr txBox="1">
            <a:spLocks/>
          </p:cNvSpPr>
          <p:nvPr/>
        </p:nvSpPr>
        <p:spPr>
          <a:xfrm>
            <a:off x="217969" y="89438"/>
            <a:ext cx="4542874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Learning about HIV</a:t>
            </a:r>
          </a:p>
        </p:txBody>
      </p:sp>
      <p:pic>
        <p:nvPicPr>
          <p:cNvPr id="1026" name="Picture 2" descr="Phylogenetic tree of the SIV and HIV viruses">
            <a:extLst>
              <a:ext uri="{FF2B5EF4-FFF2-40B4-BE49-F238E27FC236}">
                <a16:creationId xmlns:a16="http://schemas.microsoft.com/office/drawing/2014/main" id="{D475780C-81FF-B49A-A59E-D0FD1212B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43" y="89438"/>
            <a:ext cx="7229266" cy="657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3B1493-5E3B-F1E3-997D-5610D091ACDE}"/>
              </a:ext>
            </a:extLst>
          </p:cNvPr>
          <p:cNvSpPr txBox="1">
            <a:spLocks/>
          </p:cNvSpPr>
          <p:nvPr/>
        </p:nvSpPr>
        <p:spPr>
          <a:xfrm>
            <a:off x="7717838" y="1126434"/>
            <a:ext cx="1315276" cy="596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(</a:t>
            </a:r>
            <a:r>
              <a:rPr lang="en-US" sz="1300" dirty="0" err="1"/>
              <a:t>SIVgor</a:t>
            </a:r>
            <a:r>
              <a:rPr lang="en-US" sz="1300" dirty="0"/>
              <a:t> origin; localized in Cameroon)</a:t>
            </a:r>
          </a:p>
        </p:txBody>
      </p:sp>
    </p:spTree>
    <p:extLst>
      <p:ext uri="{BB962C8B-B14F-4D97-AF65-F5344CB8AC3E}">
        <p14:creationId xmlns:p14="http://schemas.microsoft.com/office/powerpoint/2010/main" val="363481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YdJgmWvrNqPBhDsf57VjDGi-8LdA7yfu8mn7tlL6doGXxlpEFB99AwqRn1rhqS3kHFjvnDeCLemYHX9H5P9LiwTnrrHW_6IegX9kF0yL4EkDknCn6AOv6NKjjyLaMZMZBHwfIi8OkGT-HsxDMbXcerqePXPsyolQnNa2pMboWruvbT4D3T3A5Ntx_9AP06O8">
            <a:extLst>
              <a:ext uri="{FF2B5EF4-FFF2-40B4-BE49-F238E27FC236}">
                <a16:creationId xmlns:a16="http://schemas.microsoft.com/office/drawing/2014/main" id="{5B5878D9-D7E5-ED12-489E-E7E2FA1F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2" y="1155940"/>
            <a:ext cx="6094506" cy="35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F7CF3505-91E7-3E9D-B344-2268DD3DFE16}"/>
              </a:ext>
            </a:extLst>
          </p:cNvPr>
          <p:cNvSpPr txBox="1">
            <a:spLocks/>
          </p:cNvSpPr>
          <p:nvPr/>
        </p:nvSpPr>
        <p:spPr>
          <a:xfrm>
            <a:off x="5969479" y="1155940"/>
            <a:ext cx="5953910" cy="4209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First recognized by newspapers in 1981 as gay men and injecting drug users in the US began reporting to hospitals with rare pneumonias and skin cancers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Widespread fear and intense stigma attributed to ‘gay cancer’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Virus co-discovered in 1983 by American Robert Gallo and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Insitut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Pasteur team, Françoise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Barree-Sinoussi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and Luc Montagnier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Early cases concentrated in gay men, injecting drug users, and hemophiliacs. Later understood that everyone was at risk</a:t>
            </a:r>
          </a:p>
          <a:p>
            <a:pPr lvl="1"/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C0BBBA-265B-483A-4589-8B1D8DCF8FDC}"/>
              </a:ext>
            </a:extLst>
          </p:cNvPr>
          <p:cNvSpPr txBox="1">
            <a:spLocks/>
          </p:cNvSpPr>
          <p:nvPr/>
        </p:nvSpPr>
        <p:spPr>
          <a:xfrm>
            <a:off x="1440482" y="221710"/>
            <a:ext cx="9311036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First global recognition of HIV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ED92F-114D-C9B9-4452-2D37A220E484}"/>
              </a:ext>
            </a:extLst>
          </p:cNvPr>
          <p:cNvSpPr/>
          <p:nvPr/>
        </p:nvSpPr>
        <p:spPr>
          <a:xfrm>
            <a:off x="6363118" y="3692106"/>
            <a:ext cx="5560271" cy="167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88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lh4.googleusercontent.com/YdJgmWvrNqPBhDsf57VjDGi-8LdA7yfu8mn7tlL6doGXxlpEFB99AwqRn1rhqS3kHFjvnDeCLemYHX9H5P9LiwTnrrHW_6IegX9kF0yL4EkDknCn6AOv6NKjjyLaMZMZBHwfIi8OkGT-HsxDMbXcerqePXPsyolQnNa2pMboWruvbT4D3T3A5Ntx_9AP06O8">
            <a:extLst>
              <a:ext uri="{FF2B5EF4-FFF2-40B4-BE49-F238E27FC236}">
                <a16:creationId xmlns:a16="http://schemas.microsoft.com/office/drawing/2014/main" id="{5B5878D9-D7E5-ED12-489E-E7E2FA1F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2" y="1155940"/>
            <a:ext cx="6094506" cy="35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F7CF3505-91E7-3E9D-B344-2268DD3DFE16}"/>
              </a:ext>
            </a:extLst>
          </p:cNvPr>
          <p:cNvSpPr txBox="1">
            <a:spLocks/>
          </p:cNvSpPr>
          <p:nvPr/>
        </p:nvSpPr>
        <p:spPr>
          <a:xfrm>
            <a:off x="5969479" y="1155940"/>
            <a:ext cx="5953910" cy="4209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First recognized by newspapers in 1981 as gay men and injecting drug users in the US began reporting to hospitals with rare pneumonias and skin cancers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Widespread fear and intense stigma attributed to ‘gay cancer’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Virus co-discovered in 1983 by American Robert Gallo and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Insitut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Pasteur team, Françoise </a:t>
            </a:r>
            <a:r>
              <a:rPr 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Barree-Sinoussi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and Luc Montagnier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Early cases concentrated in gay men, injecting drug users, and hemophiliacs. Later understood that everyone was at risk</a:t>
            </a:r>
          </a:p>
          <a:p>
            <a:pPr lvl="1"/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6ED92F-114D-C9B9-4452-2D37A220E484}"/>
              </a:ext>
            </a:extLst>
          </p:cNvPr>
          <p:cNvSpPr/>
          <p:nvPr/>
        </p:nvSpPr>
        <p:spPr>
          <a:xfrm>
            <a:off x="6363118" y="3692106"/>
            <a:ext cx="5560271" cy="167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2FB588-938E-A543-FC3F-61FA3D675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33" y="3429000"/>
            <a:ext cx="2552994" cy="3379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D5958C9-603D-2A39-BC54-0F2E284E456B}"/>
              </a:ext>
            </a:extLst>
          </p:cNvPr>
          <p:cNvSpPr txBox="1">
            <a:spLocks/>
          </p:cNvSpPr>
          <p:nvPr/>
        </p:nvSpPr>
        <p:spPr>
          <a:xfrm>
            <a:off x="5933022" y="3692106"/>
            <a:ext cx="3716480" cy="27065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Early cases concentrated in gay men, injecting drug users, and hemophiliacs. Later understood that everyone was at risk</a:t>
            </a:r>
          </a:p>
          <a:p>
            <a:pPr lvl="1"/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  <a:p>
            <a:pPr lvl="1"/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443FF3-60AE-D9E8-CD44-A5FA3E4B8BEC}"/>
              </a:ext>
            </a:extLst>
          </p:cNvPr>
          <p:cNvSpPr txBox="1">
            <a:spLocks/>
          </p:cNvSpPr>
          <p:nvPr/>
        </p:nvSpPr>
        <p:spPr>
          <a:xfrm>
            <a:off x="1440482" y="221710"/>
            <a:ext cx="9311036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First global recognition of HIV</a:t>
            </a:r>
          </a:p>
        </p:txBody>
      </p:sp>
    </p:spTree>
    <p:extLst>
      <p:ext uri="{BB962C8B-B14F-4D97-AF65-F5344CB8AC3E}">
        <p14:creationId xmlns:p14="http://schemas.microsoft.com/office/powerpoint/2010/main" val="13843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1D6A70-29F6-B4D9-1D62-374D68AED30C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8BC51-B4F6-C0BF-773A-B3ABCCFDE5D7}"/>
              </a:ext>
            </a:extLst>
          </p:cNvPr>
          <p:cNvGrpSpPr/>
          <p:nvPr/>
        </p:nvGrpSpPr>
        <p:grpSpPr>
          <a:xfrm>
            <a:off x="-205013" y="4915324"/>
            <a:ext cx="5045543" cy="1670130"/>
            <a:chOff x="2758440" y="1630363"/>
            <a:chExt cx="5931043" cy="21052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4C81B48-AC23-1217-BED4-F65E5377676E}"/>
                </a:ext>
              </a:extLst>
            </p:cNvPr>
            <p:cNvGrpSpPr/>
            <p:nvPr/>
          </p:nvGrpSpPr>
          <p:grpSpPr>
            <a:xfrm>
              <a:off x="2758440" y="1630363"/>
              <a:ext cx="5931043" cy="2105241"/>
              <a:chOff x="2634893" y="952481"/>
              <a:chExt cx="5931043" cy="210524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8C80779-03E2-A0A9-5478-A09668272BAE}"/>
                  </a:ext>
                </a:extLst>
              </p:cNvPr>
              <p:cNvGrpSpPr/>
              <p:nvPr/>
            </p:nvGrpSpPr>
            <p:grpSpPr>
              <a:xfrm>
                <a:off x="4545362" y="1525402"/>
                <a:ext cx="4020574" cy="1448257"/>
                <a:chOff x="3433421" y="1996212"/>
                <a:chExt cx="4020574" cy="144825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BABDC35-B39B-BDA1-EAE9-D831E2DB4A16}"/>
                    </a:ext>
                  </a:extLst>
                </p:cNvPr>
                <p:cNvGrpSpPr/>
                <p:nvPr/>
              </p:nvGrpSpPr>
              <p:grpSpPr>
                <a:xfrm>
                  <a:off x="3433421" y="1996212"/>
                  <a:ext cx="3166363" cy="1448257"/>
                  <a:chOff x="3456377" y="2549616"/>
                  <a:chExt cx="2267793" cy="961934"/>
                </a:xfrm>
              </p:grpSpPr>
              <p:graphicFrame>
                <p:nvGraphicFramePr>
                  <p:cNvPr id="45" name="Object 44">
                    <a:extLst>
                      <a:ext uri="{FF2B5EF4-FFF2-40B4-BE49-F238E27FC236}">
                        <a16:creationId xmlns:a16="http://schemas.microsoft.com/office/drawing/2014/main" id="{D76D4514-80F4-242A-A963-A380DD73EE18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4850" y="3346450"/>
                  <a:ext cx="114300" cy="1651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" imgW="114300" imgH="165100" progId="Equation.3">
                          <p:embed/>
                        </p:oleObj>
                      </mc:Choice>
                      <mc:Fallback>
                        <p:oleObj name="Equation" r:id="rId3" imgW="114300" imgH="165100" progId="Equation.3">
                          <p:embed/>
                          <p:pic>
                            <p:nvPicPr>
                              <p:cNvPr id="45" name="Object 44">
                                <a:extLst>
                                  <a:ext uri="{FF2B5EF4-FFF2-40B4-BE49-F238E27FC236}">
                                    <a16:creationId xmlns:a16="http://schemas.microsoft.com/office/drawing/2014/main" id="{D76D4514-80F4-242A-A963-A380DD73EE18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4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4850" y="3346450"/>
                                <a:ext cx="114300" cy="1651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BE495D61-4639-9256-955E-BA1619475C38}"/>
                      </a:ext>
                    </a:extLst>
                  </p:cNvPr>
                  <p:cNvGrpSpPr/>
                  <p:nvPr/>
                </p:nvGrpSpPr>
                <p:grpSpPr>
                  <a:xfrm>
                    <a:off x="3456377" y="2549616"/>
                    <a:ext cx="2267793" cy="621784"/>
                    <a:chOff x="4032088" y="2139665"/>
                    <a:chExt cx="2267793" cy="621784"/>
                  </a:xfrm>
                </p:grpSpPr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B03C86F2-7E74-CE1C-7821-E6AEBD3FE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1845" y="2139665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a typeface="Lucida Grande"/>
                          <a:cs typeface="Lucida Grande"/>
                        </a:rPr>
                        <a:t>γ</a:t>
                      </a:r>
                      <a:endParaRPr lang="en-US" sz="2600" dirty="0">
                        <a:solidFill>
                          <a:schemeClr val="tx1"/>
                        </a:solidFill>
                        <a:cs typeface="Cambria Math"/>
                      </a:endParaRPr>
                    </a:p>
                  </p:txBody>
                </p: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764582AA-790F-5B9B-DB84-8E45CB55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2088" y="2156942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l-GR" sz="2600" b="1" dirty="0">
                          <a:solidFill>
                            <a:srgbClr val="C00000"/>
                          </a:solidFill>
                          <a:cs typeface="Cambria Math"/>
                        </a:rPr>
                        <a:t>β</a:t>
                      </a:r>
                      <a:endParaRPr lang="en-US" sz="2600" b="1" dirty="0">
                        <a:solidFill>
                          <a:srgbClr val="C00000"/>
                        </a:solidFill>
                        <a:cs typeface="Cambria Math"/>
                      </a:endParaRPr>
                    </a:p>
                  </p:txBody>
                </p:sp>
              </p:grp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9CC20F75-E6CF-29F2-B3F3-232CAC8AB60F}"/>
                      </a:ext>
                    </a:extLst>
                  </p:cNvPr>
                  <p:cNvCxnSpPr/>
                  <p:nvPr/>
                </p:nvCxnSpPr>
                <p:spPr>
                  <a:xfrm>
                    <a:off x="3741907" y="3070643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79FE0B0B-412A-06C2-614D-9818B207CAE5}"/>
                      </a:ext>
                    </a:extLst>
                  </p:cNvPr>
                  <p:cNvCxnSpPr/>
                  <p:nvPr/>
                </p:nvCxnSpPr>
                <p:spPr>
                  <a:xfrm>
                    <a:off x="5093168" y="3100005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116F667-D550-3112-230A-8ECEB74B6A14}"/>
                    </a:ext>
                  </a:extLst>
                </p:cNvPr>
                <p:cNvSpPr/>
                <p:nvPr/>
              </p:nvSpPr>
              <p:spPr>
                <a:xfrm>
                  <a:off x="4466019" y="2220287"/>
                  <a:ext cx="1177178" cy="1224181"/>
                </a:xfrm>
                <a:prstGeom prst="rect">
                  <a:avLst/>
                </a:prstGeom>
                <a:solidFill>
                  <a:srgbClr val="FF66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1DD3DC3-4F6A-6E14-3D63-D78F725FF8B9}"/>
                    </a:ext>
                  </a:extLst>
                </p:cNvPr>
                <p:cNvSpPr/>
                <p:nvPr/>
              </p:nvSpPr>
              <p:spPr>
                <a:xfrm>
                  <a:off x="6276817" y="2220287"/>
                  <a:ext cx="1177178" cy="122418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R</a:t>
                  </a:r>
                </a:p>
              </p:txBody>
            </p:sp>
          </p:grpSp>
          <p:cxnSp>
            <p:nvCxnSpPr>
              <p:cNvPr id="33" name="Curved Connector 32">
                <a:extLst>
                  <a:ext uri="{FF2B5EF4-FFF2-40B4-BE49-F238E27FC236}">
                    <a16:creationId xmlns:a16="http://schemas.microsoft.com/office/drawing/2014/main" id="{88587B9A-D4CF-B196-75D1-189422D0B76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442537" y="2378257"/>
                <a:ext cx="523979" cy="834952"/>
              </a:xfrm>
              <a:prstGeom prst="curvedConnector4">
                <a:avLst>
                  <a:gd name="adj1" fmla="val -43628"/>
                  <a:gd name="adj2" fmla="val 95792"/>
                </a:avLst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767CBAA-41E4-B595-7585-B6F67442B2AA}"/>
                  </a:ext>
                </a:extLst>
              </p:cNvPr>
              <p:cNvCxnSpPr/>
              <p:nvPr/>
            </p:nvCxnSpPr>
            <p:spPr>
              <a:xfrm flipV="1">
                <a:off x="4321643" y="130487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050DE54-EBF0-DDD1-34E3-694C44B18C4A}"/>
                  </a:ext>
                </a:extLst>
              </p:cNvPr>
              <p:cNvCxnSpPr/>
              <p:nvPr/>
            </p:nvCxnSpPr>
            <p:spPr>
              <a:xfrm flipV="1">
                <a:off x="6018656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879BB41-300A-0CAE-7871-5E610DF013B1}"/>
                  </a:ext>
                </a:extLst>
              </p:cNvPr>
              <p:cNvCxnSpPr/>
              <p:nvPr/>
            </p:nvCxnSpPr>
            <p:spPr>
              <a:xfrm flipV="1">
                <a:off x="7548443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099603C-ADFA-EFAA-7DE6-8CB124397216}"/>
                  </a:ext>
                </a:extLst>
              </p:cNvPr>
              <p:cNvCxnSpPr/>
              <p:nvPr/>
            </p:nvCxnSpPr>
            <p:spPr>
              <a:xfrm>
                <a:off x="3106567" y="2319491"/>
                <a:ext cx="4134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74DAEAE-EAE8-2615-4BD7-123FA87A47D2}"/>
                  </a:ext>
                </a:extLst>
              </p:cNvPr>
              <p:cNvSpPr/>
              <p:nvPr/>
            </p:nvSpPr>
            <p:spPr>
              <a:xfrm>
                <a:off x="2634893" y="1559204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cs typeface="Cambria Math"/>
                  </a:rPr>
                  <a:t>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301217C-CF7A-8916-ACEA-EBCA4A93C766}"/>
                  </a:ext>
                </a:extLst>
              </p:cNvPr>
              <p:cNvSpPr/>
              <p:nvPr/>
            </p:nvSpPr>
            <p:spPr>
              <a:xfrm>
                <a:off x="3916390" y="103273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1F1F6B-C500-F390-872D-F2D346D061BE}"/>
                  </a:ext>
                </a:extLst>
              </p:cNvPr>
              <p:cNvSpPr/>
              <p:nvPr/>
            </p:nvSpPr>
            <p:spPr>
              <a:xfrm>
                <a:off x="5584478" y="1032733"/>
                <a:ext cx="144541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6630821-12BE-4AD7-8A58-DFFF5A36A853}"/>
                  </a:ext>
                </a:extLst>
              </p:cNvPr>
              <p:cNvSpPr/>
              <p:nvPr/>
            </p:nvSpPr>
            <p:spPr>
              <a:xfrm>
                <a:off x="7164207" y="952481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9E52EA-EB0A-0C0A-7967-7D54286AB742}"/>
                </a:ext>
              </a:extLst>
            </p:cNvPr>
            <p:cNvSpPr/>
            <p:nvPr/>
          </p:nvSpPr>
          <p:spPr>
            <a:xfrm>
              <a:off x="3765454" y="2449944"/>
              <a:ext cx="1177178" cy="1224180"/>
            </a:xfrm>
            <a:prstGeom prst="rect">
              <a:avLst/>
            </a:prstGeom>
            <a:solidFill>
              <a:srgbClr val="00E867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95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Timeline&#10;&#10;Description automatically generated">
            <a:extLst>
              <a:ext uri="{FF2B5EF4-FFF2-40B4-BE49-F238E27FC236}">
                <a16:creationId xmlns:a16="http://schemas.microsoft.com/office/drawing/2014/main" id="{8A5D1526-0465-5910-9ED9-49FA3AC6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684" y="4357088"/>
            <a:ext cx="6671094" cy="24293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78A7ED-2A1C-FD57-D373-779884FF03D7}"/>
              </a:ext>
            </a:extLst>
          </p:cNvPr>
          <p:cNvSpPr txBox="1"/>
          <p:nvPr/>
        </p:nvSpPr>
        <p:spPr>
          <a:xfrm>
            <a:off x="9471804" y="6453294"/>
            <a:ext cx="26614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Viana et al. 2022. </a:t>
            </a:r>
            <a:r>
              <a:rPr lang="en-US" i="1" dirty="0">
                <a:cs typeface="Franklin Gothic Medium"/>
              </a:rPr>
              <a:t>Nature.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C1485E-9E5C-CD7A-2036-D85F4D01EA93}"/>
              </a:ext>
            </a:extLst>
          </p:cNvPr>
          <p:cNvSpPr txBox="1"/>
          <p:nvPr/>
        </p:nvSpPr>
        <p:spPr>
          <a:xfrm>
            <a:off x="7549059" y="3670409"/>
            <a:ext cx="4642941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&gt;30 spike protein mutations in emerging Omicron</a:t>
            </a:r>
            <a:endParaRPr lang="en-US" sz="2200" i="1" dirty="0">
              <a:cs typeface="Franklin Gothic Medium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F129E5-1AFB-31D5-2DE0-D23D4486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5" y="1144758"/>
            <a:ext cx="4305300" cy="4457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2C3590-A540-E2D1-DED4-BBE5B8E6C3AA}"/>
              </a:ext>
            </a:extLst>
          </p:cNvPr>
          <p:cNvSpPr/>
          <p:nvPr/>
        </p:nvSpPr>
        <p:spPr>
          <a:xfrm>
            <a:off x="5607808" y="3550375"/>
            <a:ext cx="549673" cy="4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D1501-FD27-4AFC-E5F3-BC062F27DA79}"/>
              </a:ext>
            </a:extLst>
          </p:cNvPr>
          <p:cNvSpPr txBox="1"/>
          <p:nvPr/>
        </p:nvSpPr>
        <p:spPr>
          <a:xfrm>
            <a:off x="4684164" y="1311072"/>
            <a:ext cx="16747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Franklin Gothic Medium"/>
              </a:rPr>
              <a:t>Botswana HIV prevalence = 24.8%</a:t>
            </a:r>
            <a:endParaRPr lang="en-US" i="1" dirty="0">
              <a:cs typeface="Franklin Gothic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DE3D17-21A9-8667-D819-4E55FB68F29F}"/>
              </a:ext>
            </a:extLst>
          </p:cNvPr>
          <p:cNvSpPr txBox="1"/>
          <p:nvPr/>
        </p:nvSpPr>
        <p:spPr>
          <a:xfrm>
            <a:off x="4617320" y="2489854"/>
            <a:ext cx="16747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Franklin Gothic Medium"/>
              </a:rPr>
              <a:t>South Africa HIV prevalence = 19%</a:t>
            </a:r>
            <a:endParaRPr lang="en-US" i="1" dirty="0">
              <a:cs typeface="Franklin Gothic Medium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7AE9EAE-72B8-BA2C-C123-C415D8EBED2B}"/>
              </a:ext>
            </a:extLst>
          </p:cNvPr>
          <p:cNvSpPr/>
          <p:nvPr/>
        </p:nvSpPr>
        <p:spPr>
          <a:xfrm>
            <a:off x="4271182" y="2700595"/>
            <a:ext cx="346138" cy="2901863"/>
          </a:xfrm>
          <a:prstGeom prst="rightBrace">
            <a:avLst>
              <a:gd name="adj1" fmla="val 8333"/>
              <a:gd name="adj2" fmla="val 1076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6AA2AE0-858A-A5B8-5D8F-BE2CFE04189B}"/>
              </a:ext>
            </a:extLst>
          </p:cNvPr>
          <p:cNvSpPr/>
          <p:nvPr/>
        </p:nvSpPr>
        <p:spPr>
          <a:xfrm>
            <a:off x="4291430" y="1195069"/>
            <a:ext cx="392734" cy="132556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81572603-2FC7-AA53-8F23-375CD9C752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t="24296" r="29007" b="28412"/>
          <a:stretch/>
        </p:blipFill>
        <p:spPr bwMode="auto">
          <a:xfrm>
            <a:off x="7263443" y="1154147"/>
            <a:ext cx="4759432" cy="193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07CC96-853F-A081-AAD0-C1DA01D60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299"/>
          <a:stretch/>
        </p:blipFill>
        <p:spPr>
          <a:xfrm>
            <a:off x="6568702" y="1103261"/>
            <a:ext cx="3284635" cy="769442"/>
          </a:xfrm>
          <a:prstGeom prst="rect">
            <a:avLst/>
          </a:prstGeom>
        </p:spPr>
      </p:pic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C2B721E4-CD16-C58A-380A-246D820845E6}"/>
              </a:ext>
            </a:extLst>
          </p:cNvPr>
          <p:cNvSpPr txBox="1">
            <a:spLocks/>
          </p:cNvSpPr>
          <p:nvPr/>
        </p:nvSpPr>
        <p:spPr>
          <a:xfrm>
            <a:off x="7050753" y="2983730"/>
            <a:ext cx="5177531" cy="7694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DC7F43-B578-4687-A229-48D5A238B7B0}"/>
              </a:ext>
            </a:extLst>
          </p:cNvPr>
          <p:cNvSpPr txBox="1">
            <a:spLocks/>
          </p:cNvSpPr>
          <p:nvPr/>
        </p:nvSpPr>
        <p:spPr>
          <a:xfrm>
            <a:off x="792480" y="221710"/>
            <a:ext cx="10972800" cy="934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1" indent="0">
              <a:buNone/>
            </a:pP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Immunocompromised patients pose risk for virus evolution.</a:t>
            </a:r>
          </a:p>
        </p:txBody>
      </p:sp>
    </p:spTree>
    <p:extLst>
      <p:ext uri="{BB962C8B-B14F-4D97-AF65-F5344CB8AC3E}">
        <p14:creationId xmlns:p14="http://schemas.microsoft.com/office/powerpoint/2010/main" val="1325429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47FE975B-5229-AE14-23B4-AF8EECC07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47" y="0"/>
            <a:ext cx="971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D822D45-7EBF-551C-0AF2-1E16CC403F5D}"/>
              </a:ext>
            </a:extLst>
          </p:cNvPr>
          <p:cNvSpPr txBox="1">
            <a:spLocks/>
          </p:cNvSpPr>
          <p:nvPr/>
        </p:nvSpPr>
        <p:spPr>
          <a:xfrm>
            <a:off x="569844" y="3804497"/>
            <a:ext cx="34024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Global burden of HIV</a:t>
            </a:r>
          </a:p>
        </p:txBody>
      </p:sp>
    </p:spTree>
    <p:extLst>
      <p:ext uri="{BB962C8B-B14F-4D97-AF65-F5344CB8AC3E}">
        <p14:creationId xmlns:p14="http://schemas.microsoft.com/office/powerpoint/2010/main" val="1512578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311B13-09D0-18B9-4516-D6D96D60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7418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HIV epidemic in African appears to be largely driven by heterosexual transmission, often related to sex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0C292-8C97-567A-3FCB-47006F5A44A8}"/>
              </a:ext>
            </a:extLst>
          </p:cNvPr>
          <p:cNvSpPr txBox="1"/>
          <p:nvPr/>
        </p:nvSpPr>
        <p:spPr>
          <a:xfrm>
            <a:off x="8236526" y="6211670"/>
            <a:ext cx="267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Williams et al. 2006. </a:t>
            </a:r>
            <a:r>
              <a:rPr lang="en-US" sz="1200" i="1" dirty="0" err="1"/>
              <a:t>PLoS</a:t>
            </a:r>
            <a:r>
              <a:rPr lang="en-US" sz="1200" i="1" dirty="0"/>
              <a:t> Medicine.</a:t>
            </a:r>
            <a:endParaRPr lang="en-US" sz="1200" dirty="0"/>
          </a:p>
          <a:p>
            <a:r>
              <a:rPr lang="en-US" sz="1200" dirty="0" err="1"/>
              <a:t>Auvert</a:t>
            </a:r>
            <a:r>
              <a:rPr lang="en-US" sz="1200" dirty="0"/>
              <a:t> et al. 2005. </a:t>
            </a:r>
            <a:r>
              <a:rPr lang="en-US" sz="1200" i="1" dirty="0" err="1"/>
              <a:t>PLoS</a:t>
            </a:r>
            <a:r>
              <a:rPr lang="en-US" sz="1200" i="1" dirty="0"/>
              <a:t> Medicine.</a:t>
            </a:r>
            <a:endParaRPr lang="en-US" sz="1200" dirty="0"/>
          </a:p>
          <a:p>
            <a:r>
              <a:rPr lang="en-US" sz="1200" dirty="0"/>
              <a:t>Dwyer-Lindgren et al. 2019. </a:t>
            </a:r>
            <a:r>
              <a:rPr lang="en-US" sz="1200" i="1" dirty="0"/>
              <a:t>Nature.</a:t>
            </a:r>
            <a:endParaRPr lang="en-US" sz="1200" dirty="0"/>
          </a:p>
        </p:txBody>
      </p:sp>
      <p:pic>
        <p:nvPicPr>
          <p:cNvPr id="6" name="Picture 4" descr="figure 1">
            <a:extLst>
              <a:ext uri="{FF2B5EF4-FFF2-40B4-BE49-F238E27FC236}">
                <a16:creationId xmlns:a16="http://schemas.microsoft.com/office/drawing/2014/main" id="{0AD86EE6-0597-1CC2-9F07-4D9E55B79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9" t="50721"/>
          <a:stretch/>
        </p:blipFill>
        <p:spPr bwMode="auto">
          <a:xfrm>
            <a:off x="1683327" y="2338670"/>
            <a:ext cx="3901779" cy="383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A13031-B21A-CD22-B02B-EB38DEC593F0}"/>
              </a:ext>
            </a:extLst>
          </p:cNvPr>
          <p:cNvSpPr/>
          <p:nvPr/>
        </p:nvSpPr>
        <p:spPr>
          <a:xfrm>
            <a:off x="1660343" y="2387023"/>
            <a:ext cx="450742" cy="462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map of africa with different colored states&#10;&#10;Description automatically generated">
            <a:extLst>
              <a:ext uri="{FF2B5EF4-FFF2-40B4-BE49-F238E27FC236}">
                <a16:creationId xmlns:a16="http://schemas.microsoft.com/office/drawing/2014/main" id="{7FE16DB5-7925-B9F0-4AAB-E01DEAFA1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901" r="53482" b="50771"/>
          <a:stretch/>
        </p:blipFill>
        <p:spPr>
          <a:xfrm>
            <a:off x="5930324" y="2338670"/>
            <a:ext cx="4353116" cy="3838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DC8AE1-DFEC-AB74-15B3-136FCA2A158B}"/>
              </a:ext>
            </a:extLst>
          </p:cNvPr>
          <p:cNvSpPr txBox="1"/>
          <p:nvPr/>
        </p:nvSpPr>
        <p:spPr>
          <a:xfrm>
            <a:off x="6362238" y="1994299"/>
            <a:ext cx="43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Proportion of Men Circumcised, 2006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A7BA5-4850-0F74-E75C-D6085DDD0A75}"/>
              </a:ext>
            </a:extLst>
          </p:cNvPr>
          <p:cNvSpPr txBox="1"/>
          <p:nvPr/>
        </p:nvSpPr>
        <p:spPr>
          <a:xfrm>
            <a:off x="2733668" y="6270684"/>
            <a:ext cx="550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Male circumcision reduces transmission of HIV from women to men in heterosexual intercourse by 60%.</a:t>
            </a:r>
          </a:p>
        </p:txBody>
      </p:sp>
    </p:spTree>
    <p:extLst>
      <p:ext uri="{BB962C8B-B14F-4D97-AF65-F5344CB8AC3E}">
        <p14:creationId xmlns:p14="http://schemas.microsoft.com/office/powerpoint/2010/main" val="19644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E6D9-EA99-CCE1-0033-C9FAA18A3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04" y="1126434"/>
            <a:ext cx="11224592" cy="5532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1890-1980: modern-day Zimbabwe under British colonial rule as ‘Rhodesia’</a:t>
            </a:r>
          </a:p>
          <a:p>
            <a:pPr lvl="1"/>
            <a:r>
              <a:rPr lang="en-US" dirty="0"/>
              <a:t>Named after British diamond magnate Cecil Rhodes who first directed it </a:t>
            </a:r>
          </a:p>
          <a:p>
            <a:pPr lvl="1"/>
            <a:r>
              <a:rPr lang="en-US" dirty="0"/>
              <a:t>Same person who founded De Beers Diamond </a:t>
            </a:r>
            <a:r>
              <a:rPr lang="en-US" dirty="0" err="1"/>
              <a:t>Cosortium</a:t>
            </a:r>
            <a:r>
              <a:rPr lang="en-US" dirty="0"/>
              <a:t> and Rhodes scholarship</a:t>
            </a:r>
          </a:p>
          <a:p>
            <a:r>
              <a:rPr lang="en-US" dirty="0"/>
              <a:t>Separate governance of Northern Rhodesia (contemporary Zambia) and Southern Rhodesia (contemporary Zimbabwe) and Nyasaland (contemporary Malawi). Forced together in 1953 despite heavy African opposition.</a:t>
            </a:r>
          </a:p>
          <a:p>
            <a:r>
              <a:rPr lang="en-US" dirty="0"/>
              <a:t>Secession and eventual independence of Northern Rhodesia and Nyasaland</a:t>
            </a:r>
          </a:p>
          <a:p>
            <a:r>
              <a:rPr lang="en-US" dirty="0"/>
              <a:t>1970 white-colonialist government declared itself the independent nation of Rhodesia; violent civil war ensued until modern-day Zimbabwe was achieved independence in 1980</a:t>
            </a:r>
          </a:p>
          <a:p>
            <a:pPr lvl="1"/>
            <a:r>
              <a:rPr lang="en-US" dirty="0"/>
              <a:t>This was around the same time that the western world became aware of HIV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F510A-E9D1-1EC0-A2A2-331727E33B1E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HIV in Harare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651044-F994-26E2-00FC-BFEF9841D805}"/>
              </a:ext>
            </a:extLst>
          </p:cNvPr>
          <p:cNvSpPr/>
          <p:nvPr/>
        </p:nvSpPr>
        <p:spPr>
          <a:xfrm>
            <a:off x="483704" y="2703443"/>
            <a:ext cx="11072192" cy="39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02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E6D9-EA99-CCE1-0033-C9FAA18A3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04" y="1126434"/>
            <a:ext cx="11224592" cy="5532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1890-1980: modern-day Zimbabwe under British colonial rule as ‘Rhodesia’</a:t>
            </a:r>
          </a:p>
          <a:p>
            <a:pPr lvl="1"/>
            <a:r>
              <a:rPr lang="en-US" dirty="0"/>
              <a:t>Named after British diamond magnate Cecil Rhodes who first directed it </a:t>
            </a:r>
          </a:p>
          <a:p>
            <a:pPr lvl="1"/>
            <a:r>
              <a:rPr lang="en-US" dirty="0"/>
              <a:t>Same person who founded De Beers Diamond </a:t>
            </a:r>
            <a:r>
              <a:rPr lang="en-US" dirty="0" err="1"/>
              <a:t>Cosortium</a:t>
            </a:r>
            <a:r>
              <a:rPr lang="en-US" dirty="0"/>
              <a:t> and Rhodes scholarship</a:t>
            </a:r>
          </a:p>
          <a:p>
            <a:r>
              <a:rPr lang="en-US" dirty="0"/>
              <a:t>Separate governance of Northern Rhodesia (contemporary Zambia) and Southern Rhodesia (contemporary Zimbabwe) and Nyasaland (contemporary Malawi). Forced together in 1953 despite heavy African opposition.</a:t>
            </a:r>
          </a:p>
          <a:p>
            <a:r>
              <a:rPr lang="en-US" dirty="0"/>
              <a:t>Secession and eventual independence of Northern Rhodesia and Nyasaland in 1960s</a:t>
            </a:r>
          </a:p>
          <a:p>
            <a:r>
              <a:rPr lang="en-US" dirty="0"/>
              <a:t>1970 white-colonialist government declared itself the independent nation of Rhodesia; violent civil war ensued until modern-day Zimbabwe was achieved independence in 1980</a:t>
            </a:r>
          </a:p>
          <a:p>
            <a:pPr lvl="1"/>
            <a:r>
              <a:rPr lang="en-US" dirty="0"/>
              <a:t>This was around the same time that the western world became aware of HIV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F510A-E9D1-1EC0-A2A2-331727E33B1E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HIV in Harare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FDE48C-C111-B336-E7A0-2650A68C81A5}"/>
              </a:ext>
            </a:extLst>
          </p:cNvPr>
          <p:cNvSpPr/>
          <p:nvPr/>
        </p:nvSpPr>
        <p:spPr>
          <a:xfrm>
            <a:off x="483704" y="4929809"/>
            <a:ext cx="11072192" cy="1729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68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E6D9-EA99-CCE1-0033-C9FAA18A3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04" y="1126434"/>
            <a:ext cx="11224592" cy="5532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1890-1980: modern-day Zimbabwe under British colonial rule as ‘Rhodesia’</a:t>
            </a:r>
          </a:p>
          <a:p>
            <a:pPr lvl="1"/>
            <a:r>
              <a:rPr lang="en-US" dirty="0"/>
              <a:t>Named after British diamond magnate Cecil Rhodes who first directed it </a:t>
            </a:r>
          </a:p>
          <a:p>
            <a:pPr lvl="1"/>
            <a:r>
              <a:rPr lang="en-US" dirty="0"/>
              <a:t>Same person who founded De Beers Diamond </a:t>
            </a:r>
            <a:r>
              <a:rPr lang="en-US" dirty="0" err="1"/>
              <a:t>Cosortium</a:t>
            </a:r>
            <a:r>
              <a:rPr lang="en-US" dirty="0"/>
              <a:t> and Rhodes scholarship</a:t>
            </a:r>
          </a:p>
          <a:p>
            <a:r>
              <a:rPr lang="en-US" dirty="0"/>
              <a:t>Separate governance of Northern Rhodesia (contemporary Zambia) and Southern Rhodesia (contemporary Zimbabwe) and Nyasaland (contemporary Malawi). Forced together in 1953 despite heavy African opposition.</a:t>
            </a:r>
          </a:p>
          <a:p>
            <a:r>
              <a:rPr lang="en-US" dirty="0"/>
              <a:t>Secession and eventual independence of Northern Rhodesia and Nyasaland</a:t>
            </a:r>
          </a:p>
          <a:p>
            <a:r>
              <a:rPr lang="en-US" dirty="0"/>
              <a:t>1970 white-colonialist government declared itself the independent nation of Rhodesia; violent civil war ensued until modern-day Zimbabwe was achieved independence in 1980</a:t>
            </a:r>
          </a:p>
          <a:p>
            <a:pPr lvl="1"/>
            <a:r>
              <a:rPr lang="en-US" dirty="0"/>
              <a:t>This was around the same time that the western world became aware of HIV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F510A-E9D1-1EC0-A2A2-331727E33B1E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HIV in Harare</a:t>
            </a:r>
          </a:p>
        </p:txBody>
      </p:sp>
    </p:spTree>
    <p:extLst>
      <p:ext uri="{BB962C8B-B14F-4D97-AF65-F5344CB8AC3E}">
        <p14:creationId xmlns:p14="http://schemas.microsoft.com/office/powerpoint/2010/main" val="3471914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DF510A-E9D1-1EC0-A2A2-331727E33B1E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Mortality in Harare</a:t>
            </a:r>
          </a:p>
        </p:txBody>
      </p:sp>
      <p:pic>
        <p:nvPicPr>
          <p:cNvPr id="6" name="Picture 5" descr="A graph of growth of the year&#10;&#10;Description automatically generated with medium confidence">
            <a:extLst>
              <a:ext uri="{FF2B5EF4-FFF2-40B4-BE49-F238E27FC236}">
                <a16:creationId xmlns:a16="http://schemas.microsoft.com/office/drawing/2014/main" id="{01D8B569-455A-E6F0-A063-F8CE9E77A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840" y="1391997"/>
            <a:ext cx="6126370" cy="5225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C309E-7D54-BA2E-34F2-9E72C89A1243}"/>
              </a:ext>
            </a:extLst>
          </p:cNvPr>
          <p:cNvSpPr txBox="1"/>
          <p:nvPr/>
        </p:nvSpPr>
        <p:spPr>
          <a:xfrm>
            <a:off x="8453819" y="2717560"/>
            <a:ext cx="1498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Mortality attributable to AIDS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565EE-DD1A-54D4-EF96-8BE48B74031F}"/>
              </a:ext>
            </a:extLst>
          </p:cNvPr>
          <p:cNvSpPr txBox="1"/>
          <p:nvPr/>
        </p:nvSpPr>
        <p:spPr>
          <a:xfrm>
            <a:off x="8632085" y="1207331"/>
            <a:ext cx="216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mortality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140476-6E35-4E77-D245-B73B6CFC131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189843" y="1391997"/>
            <a:ext cx="442242" cy="344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270612-5F75-232B-3E4B-4FCC864FC732}"/>
              </a:ext>
            </a:extLst>
          </p:cNvPr>
          <p:cNvCxnSpPr>
            <a:cxnSpLocks/>
          </p:cNvCxnSpPr>
          <p:nvPr/>
        </p:nvCxnSpPr>
        <p:spPr>
          <a:xfrm flipH="1" flipV="1">
            <a:off x="8232698" y="2265949"/>
            <a:ext cx="399387" cy="451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05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DF510A-E9D1-1EC0-A2A2-331727E33B1E}"/>
              </a:ext>
            </a:extLst>
          </p:cNvPr>
          <p:cNvSpPr txBox="1">
            <a:spLocks/>
          </p:cNvSpPr>
          <p:nvPr/>
        </p:nvSpPr>
        <p:spPr>
          <a:xfrm>
            <a:off x="537355" y="97965"/>
            <a:ext cx="469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HIV in Harare</a:t>
            </a:r>
          </a:p>
        </p:txBody>
      </p:sp>
      <p:pic>
        <p:nvPicPr>
          <p:cNvPr id="3" name="Picture 2" descr="A graph with red line and blue dots&#10;&#10;Description automatically generated">
            <a:extLst>
              <a:ext uri="{FF2B5EF4-FFF2-40B4-BE49-F238E27FC236}">
                <a16:creationId xmlns:a16="http://schemas.microsoft.com/office/drawing/2014/main" id="{E11F1A44-F70D-A45D-01D6-A3ECC42AA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" t="3983" r="1542" b="969"/>
          <a:stretch/>
        </p:blipFill>
        <p:spPr>
          <a:xfrm>
            <a:off x="695010" y="1527995"/>
            <a:ext cx="4217785" cy="38020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A40A16-9C50-39F8-6D12-554FAE429878}"/>
              </a:ext>
            </a:extLst>
          </p:cNvPr>
          <p:cNvSpPr txBox="1">
            <a:spLocks/>
          </p:cNvSpPr>
          <p:nvPr/>
        </p:nvSpPr>
        <p:spPr>
          <a:xfrm>
            <a:off x="6512486" y="0"/>
            <a:ext cx="469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HIV in South Africa</a:t>
            </a:r>
          </a:p>
        </p:txBody>
      </p:sp>
      <p:pic>
        <p:nvPicPr>
          <p:cNvPr id="10" name="Picture 9" descr="A graph showing the growth of the year&#10;&#10;Description automatically generated">
            <a:extLst>
              <a:ext uri="{FF2B5EF4-FFF2-40B4-BE49-F238E27FC236}">
                <a16:creationId xmlns:a16="http://schemas.microsoft.com/office/drawing/2014/main" id="{E5DDD585-429D-1887-616A-1C69E15DA5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6" t="1524" r="565" b="-1"/>
          <a:stretch/>
        </p:blipFill>
        <p:spPr>
          <a:xfrm>
            <a:off x="5349570" y="1325563"/>
            <a:ext cx="6670276" cy="43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55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3CB73B-4EEB-DBF7-10DE-4FC90B9946AE}"/>
              </a:ext>
            </a:extLst>
          </p:cNvPr>
          <p:cNvSpPr txBox="1">
            <a:spLocks/>
          </p:cNvSpPr>
          <p:nvPr/>
        </p:nvSpPr>
        <p:spPr>
          <a:xfrm>
            <a:off x="-986646" y="-90352"/>
            <a:ext cx="4696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HIV in Harare</a:t>
            </a:r>
          </a:p>
        </p:txBody>
      </p:sp>
      <p:pic>
        <p:nvPicPr>
          <p:cNvPr id="8" name="Picture 7" descr="A graph with green dots and white text&#10;&#10;Description automatically generated">
            <a:extLst>
              <a:ext uri="{FF2B5EF4-FFF2-40B4-BE49-F238E27FC236}">
                <a16:creationId xmlns:a16="http://schemas.microsoft.com/office/drawing/2014/main" id="{A516955C-1A17-2CD0-796E-79CB31E5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66" y="982963"/>
            <a:ext cx="6645091" cy="463902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A2F0C593-FD3B-F863-805F-8FAF59E2F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45"/>
          <a:stretch/>
        </p:blipFill>
        <p:spPr>
          <a:xfrm>
            <a:off x="386843" y="1477893"/>
            <a:ext cx="4240268" cy="49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3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0A39-736C-9431-2289-1F6263A9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Hargrove et al. 2011 model HIV in Harare, Zimbabwe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5C36-1F5C-6377-9ED1-1BFDBE10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877" y="1253331"/>
            <a:ext cx="5383924" cy="4351338"/>
          </a:xfrm>
        </p:spPr>
        <p:txBody>
          <a:bodyPr>
            <a:normAutofit/>
          </a:bodyPr>
          <a:lstStyle/>
          <a:p>
            <a:r>
              <a:rPr lang="en-US" dirty="0"/>
              <a:t>Data from pregnant women being tested in ANC, 1980s-2000</a:t>
            </a:r>
          </a:p>
          <a:p>
            <a:r>
              <a:rPr lang="en-US" dirty="0"/>
              <a:t>Model fit to prevalence (proportion infected), incidence (rate of new infections), and mortality data</a:t>
            </a:r>
          </a:p>
        </p:txBody>
      </p:sp>
      <p:pic>
        <p:nvPicPr>
          <p:cNvPr id="5" name="Picture 4" descr="A diagram of a block diagram&#10;&#10;Description automatically generated">
            <a:extLst>
              <a:ext uri="{FF2B5EF4-FFF2-40B4-BE49-F238E27FC236}">
                <a16:creationId xmlns:a16="http://schemas.microsoft.com/office/drawing/2014/main" id="{ED8AFF9D-762E-AF99-BB85-927665F4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34" y="1341453"/>
            <a:ext cx="4524266" cy="49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9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1D6A70-29F6-B4D9-1D62-374D68AED30C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5" y="1391997"/>
            <a:ext cx="1219200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diseases are transmitted via exchange of bodily fluids</a:t>
            </a: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</a:t>
            </a: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Includes sexually-transmitted pathogens, though often modeled with a more complex contact network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Smallpox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3F7F09-343E-FEC2-6222-F09B3A3993A8}"/>
              </a:ext>
            </a:extLst>
          </p:cNvPr>
          <p:cNvGrpSpPr/>
          <p:nvPr/>
        </p:nvGrpSpPr>
        <p:grpSpPr>
          <a:xfrm>
            <a:off x="5693434" y="3950898"/>
            <a:ext cx="3847381" cy="2907102"/>
            <a:chOff x="327374" y="2073006"/>
            <a:chExt cx="4580035" cy="32949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6434C4-17E9-DAFA-8158-075717CD6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150" b="12907"/>
            <a:stretch/>
          </p:blipFill>
          <p:spPr>
            <a:xfrm>
              <a:off x="327374" y="2073006"/>
              <a:ext cx="4580035" cy="32949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9563C5-3C90-31A1-7530-56346FFFD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0535299">
              <a:off x="1319164" y="406383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2A1658-CF45-CA4A-4E1D-3DCB6467A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3771786" y="3793111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B45C8C-F0D2-E813-13FC-30D898E2F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511770">
              <a:off x="4222379" y="4301160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4BD6E7-AB12-5195-CFF6-CEE7D96F1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638973">
              <a:off x="3620268" y="4309804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9D9364-D628-EE11-E498-B8B538FA0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849132">
              <a:off x="1184957" y="3556527"/>
              <a:ext cx="562676" cy="425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603D5C-6C77-643F-D5DD-D909676EF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3764">
              <a:off x="1592151" y="372766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1D870E-DD2A-87C8-9666-8AEDF6FAB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635091">
              <a:off x="2120015" y="417769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8BDC3B-9182-86F0-DE9A-B41189837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1863268" y="393462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6E25DC-B98C-782F-C61C-484D12F3D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4791">
              <a:off x="2101841" y="3501173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CF2E63B-C894-26CB-C68B-8ACB680DB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>
              <a:off x="1603401" y="430764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8BC51-B4F6-C0BF-773A-B3ABCCFDE5D7}"/>
              </a:ext>
            </a:extLst>
          </p:cNvPr>
          <p:cNvGrpSpPr/>
          <p:nvPr/>
        </p:nvGrpSpPr>
        <p:grpSpPr>
          <a:xfrm>
            <a:off x="-205013" y="4915324"/>
            <a:ext cx="5045543" cy="1670130"/>
            <a:chOff x="2758440" y="1630363"/>
            <a:chExt cx="5931043" cy="21052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4C81B48-AC23-1217-BED4-F65E5377676E}"/>
                </a:ext>
              </a:extLst>
            </p:cNvPr>
            <p:cNvGrpSpPr/>
            <p:nvPr/>
          </p:nvGrpSpPr>
          <p:grpSpPr>
            <a:xfrm>
              <a:off x="2758440" y="1630363"/>
              <a:ext cx="5931043" cy="2105241"/>
              <a:chOff x="2634893" y="952481"/>
              <a:chExt cx="5931043" cy="210524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8C80779-03E2-A0A9-5478-A09668272BAE}"/>
                  </a:ext>
                </a:extLst>
              </p:cNvPr>
              <p:cNvGrpSpPr/>
              <p:nvPr/>
            </p:nvGrpSpPr>
            <p:grpSpPr>
              <a:xfrm>
                <a:off x="4545362" y="1525402"/>
                <a:ext cx="4020574" cy="1448257"/>
                <a:chOff x="3433421" y="1996212"/>
                <a:chExt cx="4020574" cy="144825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BABDC35-B39B-BDA1-EAE9-D831E2DB4A16}"/>
                    </a:ext>
                  </a:extLst>
                </p:cNvPr>
                <p:cNvGrpSpPr/>
                <p:nvPr/>
              </p:nvGrpSpPr>
              <p:grpSpPr>
                <a:xfrm>
                  <a:off x="3433421" y="1996212"/>
                  <a:ext cx="3166363" cy="1448257"/>
                  <a:chOff x="3456377" y="2549616"/>
                  <a:chExt cx="2267793" cy="961934"/>
                </a:xfrm>
              </p:grpSpPr>
              <p:graphicFrame>
                <p:nvGraphicFramePr>
                  <p:cNvPr id="45" name="Object 44">
                    <a:extLst>
                      <a:ext uri="{FF2B5EF4-FFF2-40B4-BE49-F238E27FC236}">
                        <a16:creationId xmlns:a16="http://schemas.microsoft.com/office/drawing/2014/main" id="{D76D4514-80F4-242A-A963-A380DD73EE18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4850" y="3346450"/>
                  <a:ext cx="114300" cy="1651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5" imgW="114300" imgH="165100" progId="Equation.3">
                          <p:embed/>
                        </p:oleObj>
                      </mc:Choice>
                      <mc:Fallback>
                        <p:oleObj name="Equation" r:id="rId5" imgW="114300" imgH="165100" progId="Equation.3">
                          <p:embed/>
                          <p:pic>
                            <p:nvPicPr>
                              <p:cNvPr id="45" name="Object 44">
                                <a:extLst>
                                  <a:ext uri="{FF2B5EF4-FFF2-40B4-BE49-F238E27FC236}">
                                    <a16:creationId xmlns:a16="http://schemas.microsoft.com/office/drawing/2014/main" id="{D76D4514-80F4-242A-A963-A380DD73EE18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4850" y="3346450"/>
                                <a:ext cx="114300" cy="1651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BE495D61-4639-9256-955E-BA1619475C38}"/>
                      </a:ext>
                    </a:extLst>
                  </p:cNvPr>
                  <p:cNvGrpSpPr/>
                  <p:nvPr/>
                </p:nvGrpSpPr>
                <p:grpSpPr>
                  <a:xfrm>
                    <a:off x="3456377" y="2549616"/>
                    <a:ext cx="2267793" cy="621784"/>
                    <a:chOff x="4032088" y="2139665"/>
                    <a:chExt cx="2267793" cy="621784"/>
                  </a:xfrm>
                </p:grpSpPr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B03C86F2-7E74-CE1C-7821-E6AEBD3FE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1845" y="2139665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a typeface="Lucida Grande"/>
                          <a:cs typeface="Lucida Grande"/>
                        </a:rPr>
                        <a:t>γ</a:t>
                      </a:r>
                      <a:endParaRPr lang="en-US" sz="2600" dirty="0">
                        <a:solidFill>
                          <a:schemeClr val="tx1"/>
                        </a:solidFill>
                        <a:cs typeface="Cambria Math"/>
                      </a:endParaRPr>
                    </a:p>
                  </p:txBody>
                </p: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764582AA-790F-5B9B-DB84-8E45CB55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2088" y="2156942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l-GR" sz="2600" b="1" dirty="0">
                          <a:solidFill>
                            <a:srgbClr val="C00000"/>
                          </a:solidFill>
                          <a:cs typeface="Cambria Math"/>
                        </a:rPr>
                        <a:t>β</a:t>
                      </a:r>
                      <a:endParaRPr lang="en-US" sz="2600" b="1" dirty="0">
                        <a:solidFill>
                          <a:srgbClr val="C00000"/>
                        </a:solidFill>
                        <a:cs typeface="Cambria Math"/>
                      </a:endParaRPr>
                    </a:p>
                  </p:txBody>
                </p:sp>
              </p:grp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9CC20F75-E6CF-29F2-B3F3-232CAC8AB60F}"/>
                      </a:ext>
                    </a:extLst>
                  </p:cNvPr>
                  <p:cNvCxnSpPr/>
                  <p:nvPr/>
                </p:nvCxnSpPr>
                <p:spPr>
                  <a:xfrm>
                    <a:off x="3741907" y="3070643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79FE0B0B-412A-06C2-614D-9818B207CAE5}"/>
                      </a:ext>
                    </a:extLst>
                  </p:cNvPr>
                  <p:cNvCxnSpPr/>
                  <p:nvPr/>
                </p:nvCxnSpPr>
                <p:spPr>
                  <a:xfrm>
                    <a:off x="5093168" y="3100005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116F667-D550-3112-230A-8ECEB74B6A14}"/>
                    </a:ext>
                  </a:extLst>
                </p:cNvPr>
                <p:cNvSpPr/>
                <p:nvPr/>
              </p:nvSpPr>
              <p:spPr>
                <a:xfrm>
                  <a:off x="4466019" y="2220287"/>
                  <a:ext cx="1177178" cy="1224181"/>
                </a:xfrm>
                <a:prstGeom prst="rect">
                  <a:avLst/>
                </a:prstGeom>
                <a:solidFill>
                  <a:srgbClr val="FF66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1DD3DC3-4F6A-6E14-3D63-D78F725FF8B9}"/>
                    </a:ext>
                  </a:extLst>
                </p:cNvPr>
                <p:cNvSpPr/>
                <p:nvPr/>
              </p:nvSpPr>
              <p:spPr>
                <a:xfrm>
                  <a:off x="6276817" y="2220287"/>
                  <a:ext cx="1177178" cy="122418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R</a:t>
                  </a:r>
                </a:p>
              </p:txBody>
            </p:sp>
          </p:grpSp>
          <p:cxnSp>
            <p:nvCxnSpPr>
              <p:cNvPr id="33" name="Curved Connector 32">
                <a:extLst>
                  <a:ext uri="{FF2B5EF4-FFF2-40B4-BE49-F238E27FC236}">
                    <a16:creationId xmlns:a16="http://schemas.microsoft.com/office/drawing/2014/main" id="{88587B9A-D4CF-B196-75D1-189422D0B76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442537" y="2378257"/>
                <a:ext cx="523979" cy="834952"/>
              </a:xfrm>
              <a:prstGeom prst="curvedConnector4">
                <a:avLst>
                  <a:gd name="adj1" fmla="val -43628"/>
                  <a:gd name="adj2" fmla="val 95792"/>
                </a:avLst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767CBAA-41E4-B595-7585-B6F67442B2AA}"/>
                  </a:ext>
                </a:extLst>
              </p:cNvPr>
              <p:cNvCxnSpPr/>
              <p:nvPr/>
            </p:nvCxnSpPr>
            <p:spPr>
              <a:xfrm flipV="1">
                <a:off x="4321643" y="130487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050DE54-EBF0-DDD1-34E3-694C44B18C4A}"/>
                  </a:ext>
                </a:extLst>
              </p:cNvPr>
              <p:cNvCxnSpPr/>
              <p:nvPr/>
            </p:nvCxnSpPr>
            <p:spPr>
              <a:xfrm flipV="1">
                <a:off x="6018656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879BB41-300A-0CAE-7871-5E610DF013B1}"/>
                  </a:ext>
                </a:extLst>
              </p:cNvPr>
              <p:cNvCxnSpPr/>
              <p:nvPr/>
            </p:nvCxnSpPr>
            <p:spPr>
              <a:xfrm flipV="1">
                <a:off x="7548443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099603C-ADFA-EFAA-7DE6-8CB124397216}"/>
                  </a:ext>
                </a:extLst>
              </p:cNvPr>
              <p:cNvCxnSpPr/>
              <p:nvPr/>
            </p:nvCxnSpPr>
            <p:spPr>
              <a:xfrm>
                <a:off x="3106567" y="2319491"/>
                <a:ext cx="4134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74DAEAE-EAE8-2615-4BD7-123FA87A47D2}"/>
                  </a:ext>
                </a:extLst>
              </p:cNvPr>
              <p:cNvSpPr/>
              <p:nvPr/>
            </p:nvSpPr>
            <p:spPr>
              <a:xfrm>
                <a:off x="2634893" y="1559204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cs typeface="Cambria Math"/>
                  </a:rPr>
                  <a:t>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301217C-CF7A-8916-ACEA-EBCA4A93C766}"/>
                  </a:ext>
                </a:extLst>
              </p:cNvPr>
              <p:cNvSpPr/>
              <p:nvPr/>
            </p:nvSpPr>
            <p:spPr>
              <a:xfrm>
                <a:off x="3916390" y="103273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1F1F6B-C500-F390-872D-F2D346D061BE}"/>
                  </a:ext>
                </a:extLst>
              </p:cNvPr>
              <p:cNvSpPr/>
              <p:nvPr/>
            </p:nvSpPr>
            <p:spPr>
              <a:xfrm>
                <a:off x="5584478" y="1032733"/>
                <a:ext cx="144541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6630821-12BE-4AD7-8A58-DFFF5A36A853}"/>
                  </a:ext>
                </a:extLst>
              </p:cNvPr>
              <p:cNvSpPr/>
              <p:nvPr/>
            </p:nvSpPr>
            <p:spPr>
              <a:xfrm>
                <a:off x="7164207" y="952481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9E52EA-EB0A-0C0A-7967-7D54286AB742}"/>
                </a:ext>
              </a:extLst>
            </p:cNvPr>
            <p:cNvSpPr/>
            <p:nvPr/>
          </p:nvSpPr>
          <p:spPr>
            <a:xfrm>
              <a:off x="3765454" y="2449944"/>
              <a:ext cx="1177178" cy="1224180"/>
            </a:xfrm>
            <a:prstGeom prst="rect">
              <a:avLst/>
            </a:prstGeom>
            <a:solidFill>
              <a:srgbClr val="00E867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1692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0A39-736C-9431-2289-1F6263A9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Hargrove et al. 2011 model HIV in Harare, Zimbabwe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5C36-1F5C-6377-9ED1-1BFDBE10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877" y="1253331"/>
            <a:ext cx="5383924" cy="4351338"/>
          </a:xfrm>
        </p:spPr>
        <p:txBody>
          <a:bodyPr>
            <a:normAutofit/>
          </a:bodyPr>
          <a:lstStyle/>
          <a:p>
            <a:r>
              <a:rPr lang="en-US" dirty="0"/>
              <a:t>Data from pregnant women being tested in ANC, 1980s-2000</a:t>
            </a:r>
          </a:p>
          <a:p>
            <a:r>
              <a:rPr lang="en-US" dirty="0"/>
              <a:t>Model fit to prevalence (proportion infected), incidence (rate of new infections), and mortality data</a:t>
            </a:r>
          </a:p>
        </p:txBody>
      </p:sp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BA035C69-9109-9E43-C019-1C0061BC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214" y="1168400"/>
            <a:ext cx="5130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3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0A39-736C-9431-2289-1F6263A9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Hargrove et al. 2011 model HIV in Harare, Zimbabwe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5C36-1F5C-6377-9ED1-1BFDBE10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877" y="1253331"/>
            <a:ext cx="332389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from pregnant women being tested in ANC, 1980s-2000</a:t>
            </a:r>
          </a:p>
          <a:p>
            <a:r>
              <a:rPr lang="en-US" dirty="0"/>
              <a:t>Model fit to prevalence (proportion infected), incidence (rate of new infections), and mortality data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C341CB98-25D0-5D38-0F17-40AD1FC8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707904"/>
            <a:ext cx="7772400" cy="48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52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0A39-736C-9431-2289-1F6263A9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Hargrove et al. 2011 model HIV in Harare, Zimbabwe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5C36-1F5C-6377-9ED1-1BFDBE10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877" y="1253331"/>
            <a:ext cx="332389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from pregnant women being tested in ANC, 1980s-2000</a:t>
            </a:r>
          </a:p>
          <a:p>
            <a:r>
              <a:rPr lang="en-US" dirty="0"/>
              <a:t>Model fit to prevalence (proportion infected), incidence (rate of new infections), and mortality data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396A5228-1940-ED96-C651-1D2DD39E1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810" y="1029058"/>
            <a:ext cx="7772400" cy="47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63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0A39-736C-9431-2289-1F6263A9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Hargrove et al. 2011 model HIV in Harare, Zimbabwe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C5C36-1F5C-6377-9ED1-1BFDBE10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877" y="1253331"/>
            <a:ext cx="332389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from pregnant women being tested in ANC, 1980s-2000</a:t>
            </a:r>
          </a:p>
          <a:p>
            <a:r>
              <a:rPr lang="en-US" dirty="0"/>
              <a:t>Model fit to prevalence (proportion infected), incidence (rate of new infections), and mortality data</a:t>
            </a:r>
          </a:p>
        </p:txBody>
      </p:sp>
      <p:pic>
        <p:nvPicPr>
          <p:cNvPr id="6" name="Picture 5" descr="A diagram of a graph and diagram of a graph&#10;&#10;Description automatically generated">
            <a:extLst>
              <a:ext uri="{FF2B5EF4-FFF2-40B4-BE49-F238E27FC236}">
                <a16:creationId xmlns:a16="http://schemas.microsoft.com/office/drawing/2014/main" id="{C3827448-B54B-48BB-FD53-506F3A212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258" y="1489294"/>
            <a:ext cx="7772400" cy="49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06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C9DD-2F0C-32DA-55D2-4B23D6A4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415E3-E3CB-9C6F-AE41-4ACF29AA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1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1D6A70-29F6-B4D9-1D62-374D68AED30C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5" y="1391997"/>
            <a:ext cx="1219200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diseases are transmitted via exchange of bodily fluids</a:t>
            </a: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</a:t>
            </a: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Includes sexually-transmitted pathogens, though often modeled with a more complex contact network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Smallpox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are transmitted via droplets retained in air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Droplets </a:t>
            </a:r>
            <a:r>
              <a:rPr lang="en-US" sz="2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 5 microns in diameter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Measles, COVID (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6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3F7F09-343E-FEC2-6222-F09B3A3993A8}"/>
              </a:ext>
            </a:extLst>
          </p:cNvPr>
          <p:cNvGrpSpPr/>
          <p:nvPr/>
        </p:nvGrpSpPr>
        <p:grpSpPr>
          <a:xfrm>
            <a:off x="5693434" y="3950898"/>
            <a:ext cx="3847381" cy="2907102"/>
            <a:chOff x="327374" y="2073006"/>
            <a:chExt cx="4580035" cy="32949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6434C4-17E9-DAFA-8158-075717CD6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150" b="12907"/>
            <a:stretch/>
          </p:blipFill>
          <p:spPr>
            <a:xfrm>
              <a:off x="327374" y="2073006"/>
              <a:ext cx="4580035" cy="32949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9563C5-3C90-31A1-7530-56346FFFD7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0535299">
              <a:off x="1319164" y="406383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2A1658-CF45-CA4A-4E1D-3DCB6467A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3771786" y="3793111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B45C8C-F0D2-E813-13FC-30D898E2F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511770">
              <a:off x="4222379" y="4301160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4BD6E7-AB12-5195-CFF6-CEE7D96F1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638973">
              <a:off x="3620268" y="4309804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9D9364-D628-EE11-E498-B8B538FA0A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8849132">
              <a:off x="1184957" y="3556527"/>
              <a:ext cx="562676" cy="4259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8603D5C-6C77-643F-D5DD-D909676EF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3764">
              <a:off x="1592151" y="3727665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51D870E-DD2A-87C8-9666-8AEDF6FAB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635091">
              <a:off x="2120015" y="417769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8BDC3B-9182-86F0-DE9A-B41189837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19562422">
              <a:off x="1863268" y="393462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6E25DC-B98C-782F-C61C-484D12F3D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 rot="21334791">
              <a:off x="2101841" y="3501173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CF2E63B-C894-26CB-C68B-8ACB680DB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8" r="938"/>
            <a:stretch/>
          </p:blipFill>
          <p:spPr>
            <a:xfrm>
              <a:off x="1603401" y="4307646"/>
              <a:ext cx="577372" cy="4370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B8BC51-B4F6-C0BF-773A-B3ABCCFDE5D7}"/>
              </a:ext>
            </a:extLst>
          </p:cNvPr>
          <p:cNvGrpSpPr/>
          <p:nvPr/>
        </p:nvGrpSpPr>
        <p:grpSpPr>
          <a:xfrm>
            <a:off x="-205013" y="4915324"/>
            <a:ext cx="5045543" cy="1670130"/>
            <a:chOff x="2758440" y="1630363"/>
            <a:chExt cx="5931043" cy="21052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4C81B48-AC23-1217-BED4-F65E5377676E}"/>
                </a:ext>
              </a:extLst>
            </p:cNvPr>
            <p:cNvGrpSpPr/>
            <p:nvPr/>
          </p:nvGrpSpPr>
          <p:grpSpPr>
            <a:xfrm>
              <a:off x="2758440" y="1630363"/>
              <a:ext cx="5931043" cy="2105241"/>
              <a:chOff x="2634893" y="952481"/>
              <a:chExt cx="5931043" cy="210524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8C80779-03E2-A0A9-5478-A09668272BAE}"/>
                  </a:ext>
                </a:extLst>
              </p:cNvPr>
              <p:cNvGrpSpPr/>
              <p:nvPr/>
            </p:nvGrpSpPr>
            <p:grpSpPr>
              <a:xfrm>
                <a:off x="4545362" y="1525402"/>
                <a:ext cx="4020574" cy="1448257"/>
                <a:chOff x="3433421" y="1996212"/>
                <a:chExt cx="4020574" cy="1448257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BABDC35-B39B-BDA1-EAE9-D831E2DB4A16}"/>
                    </a:ext>
                  </a:extLst>
                </p:cNvPr>
                <p:cNvGrpSpPr/>
                <p:nvPr/>
              </p:nvGrpSpPr>
              <p:grpSpPr>
                <a:xfrm>
                  <a:off x="3433421" y="1996212"/>
                  <a:ext cx="3166363" cy="1448257"/>
                  <a:chOff x="3456377" y="2549616"/>
                  <a:chExt cx="2267793" cy="961934"/>
                </a:xfrm>
              </p:grpSpPr>
              <p:graphicFrame>
                <p:nvGraphicFramePr>
                  <p:cNvPr id="45" name="Object 44">
                    <a:extLst>
                      <a:ext uri="{FF2B5EF4-FFF2-40B4-BE49-F238E27FC236}">
                        <a16:creationId xmlns:a16="http://schemas.microsoft.com/office/drawing/2014/main" id="{D76D4514-80F4-242A-A963-A380DD73EE18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4850" y="3346450"/>
                  <a:ext cx="114300" cy="1651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5" imgW="114300" imgH="165100" progId="Equation.3">
                          <p:embed/>
                        </p:oleObj>
                      </mc:Choice>
                      <mc:Fallback>
                        <p:oleObj name="Equation" r:id="rId5" imgW="114300" imgH="165100" progId="Equation.3">
                          <p:embed/>
                          <p:pic>
                            <p:nvPicPr>
                              <p:cNvPr id="45" name="Object 44">
                                <a:extLst>
                                  <a:ext uri="{FF2B5EF4-FFF2-40B4-BE49-F238E27FC236}">
                                    <a16:creationId xmlns:a16="http://schemas.microsoft.com/office/drawing/2014/main" id="{D76D4514-80F4-242A-A963-A380DD73EE18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4850" y="3346450"/>
                                <a:ext cx="114300" cy="1651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BE495D61-4639-9256-955E-BA1619475C38}"/>
                      </a:ext>
                    </a:extLst>
                  </p:cNvPr>
                  <p:cNvGrpSpPr/>
                  <p:nvPr/>
                </p:nvGrpSpPr>
                <p:grpSpPr>
                  <a:xfrm>
                    <a:off x="3456377" y="2549616"/>
                    <a:ext cx="2267793" cy="621784"/>
                    <a:chOff x="4032088" y="2139665"/>
                    <a:chExt cx="2267793" cy="621784"/>
                  </a:xfrm>
                </p:grpSpPr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B03C86F2-7E74-CE1C-7821-E6AEBD3FE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1845" y="2139665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ea typeface="Lucida Grande"/>
                          <a:cs typeface="Lucida Grande"/>
                        </a:rPr>
                        <a:t>γ</a:t>
                      </a:r>
                      <a:endParaRPr lang="en-US" sz="2600" dirty="0">
                        <a:solidFill>
                          <a:schemeClr val="tx1"/>
                        </a:solidFill>
                        <a:cs typeface="Cambria Math"/>
                      </a:endParaRPr>
                    </a:p>
                  </p:txBody>
                </p: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764582AA-790F-5B9B-DB84-8E45CB554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32088" y="2156942"/>
                      <a:ext cx="928036" cy="6045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l-GR" sz="2600" b="1" dirty="0">
                          <a:solidFill>
                            <a:srgbClr val="C00000"/>
                          </a:solidFill>
                          <a:cs typeface="Cambria Math"/>
                        </a:rPr>
                        <a:t>β</a:t>
                      </a:r>
                      <a:endParaRPr lang="en-US" sz="2600" b="1" dirty="0">
                        <a:solidFill>
                          <a:srgbClr val="C00000"/>
                        </a:solidFill>
                        <a:cs typeface="Cambria Math"/>
                      </a:endParaRPr>
                    </a:p>
                  </p:txBody>
                </p:sp>
              </p:grp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9CC20F75-E6CF-29F2-B3F3-232CAC8AB60F}"/>
                      </a:ext>
                    </a:extLst>
                  </p:cNvPr>
                  <p:cNvCxnSpPr/>
                  <p:nvPr/>
                </p:nvCxnSpPr>
                <p:spPr>
                  <a:xfrm>
                    <a:off x="3741907" y="3070643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79FE0B0B-412A-06C2-614D-9818B207CAE5}"/>
                      </a:ext>
                    </a:extLst>
                  </p:cNvPr>
                  <p:cNvCxnSpPr/>
                  <p:nvPr/>
                </p:nvCxnSpPr>
                <p:spPr>
                  <a:xfrm>
                    <a:off x="5093168" y="3100005"/>
                    <a:ext cx="356978" cy="0"/>
                  </a:xfrm>
                  <a:prstGeom prst="straightConnector1">
                    <a:avLst/>
                  </a:prstGeom>
                  <a:ln w="38100" cmpd="sng">
                    <a:solidFill>
                      <a:schemeClr val="tx1"/>
                    </a:solidFill>
                    <a:tailEnd type="arrow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D116F667-D550-3112-230A-8ECEB74B6A14}"/>
                    </a:ext>
                  </a:extLst>
                </p:cNvPr>
                <p:cNvSpPr/>
                <p:nvPr/>
              </p:nvSpPr>
              <p:spPr>
                <a:xfrm>
                  <a:off x="4466019" y="2220287"/>
                  <a:ext cx="1177178" cy="1224181"/>
                </a:xfrm>
                <a:prstGeom prst="rect">
                  <a:avLst/>
                </a:prstGeom>
                <a:solidFill>
                  <a:srgbClr val="FF666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1DD3DC3-4F6A-6E14-3D63-D78F725FF8B9}"/>
                    </a:ext>
                  </a:extLst>
                </p:cNvPr>
                <p:cNvSpPr/>
                <p:nvPr/>
              </p:nvSpPr>
              <p:spPr>
                <a:xfrm>
                  <a:off x="6276817" y="2220287"/>
                  <a:ext cx="1177178" cy="122418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solidFill>
                        <a:schemeClr val="tx1"/>
                      </a:solidFill>
                      <a:cs typeface="Cambria Math"/>
                    </a:rPr>
                    <a:t>R</a:t>
                  </a:r>
                </a:p>
              </p:txBody>
            </p:sp>
          </p:grpSp>
          <p:cxnSp>
            <p:nvCxnSpPr>
              <p:cNvPr id="33" name="Curved Connector 32">
                <a:extLst>
                  <a:ext uri="{FF2B5EF4-FFF2-40B4-BE49-F238E27FC236}">
                    <a16:creationId xmlns:a16="http://schemas.microsoft.com/office/drawing/2014/main" id="{88587B9A-D4CF-B196-75D1-189422D0B76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5442537" y="2378257"/>
                <a:ext cx="523979" cy="834952"/>
              </a:xfrm>
              <a:prstGeom prst="curvedConnector4">
                <a:avLst>
                  <a:gd name="adj1" fmla="val -43628"/>
                  <a:gd name="adj2" fmla="val 95792"/>
                </a:avLst>
              </a:prstGeom>
              <a:ln w="381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767CBAA-41E4-B595-7585-B6F67442B2AA}"/>
                  </a:ext>
                </a:extLst>
              </p:cNvPr>
              <p:cNvCxnSpPr/>
              <p:nvPr/>
            </p:nvCxnSpPr>
            <p:spPr>
              <a:xfrm flipV="1">
                <a:off x="4321643" y="1304873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050DE54-EBF0-DDD1-34E3-694C44B18C4A}"/>
                  </a:ext>
                </a:extLst>
              </p:cNvPr>
              <p:cNvCxnSpPr/>
              <p:nvPr/>
            </p:nvCxnSpPr>
            <p:spPr>
              <a:xfrm flipV="1">
                <a:off x="6018656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879BB41-300A-0CAE-7871-5E610DF013B1}"/>
                  </a:ext>
                </a:extLst>
              </p:cNvPr>
              <p:cNvCxnSpPr/>
              <p:nvPr/>
            </p:nvCxnSpPr>
            <p:spPr>
              <a:xfrm flipV="1">
                <a:off x="7548443" y="1276235"/>
                <a:ext cx="0" cy="37039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099603C-ADFA-EFAA-7DE6-8CB124397216}"/>
                  </a:ext>
                </a:extLst>
              </p:cNvPr>
              <p:cNvCxnSpPr/>
              <p:nvPr/>
            </p:nvCxnSpPr>
            <p:spPr>
              <a:xfrm>
                <a:off x="3106567" y="2319491"/>
                <a:ext cx="413400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74DAEAE-EAE8-2615-4BD7-123FA87A47D2}"/>
                  </a:ext>
                </a:extLst>
              </p:cNvPr>
              <p:cNvSpPr/>
              <p:nvPr/>
            </p:nvSpPr>
            <p:spPr>
              <a:xfrm>
                <a:off x="2634893" y="1559204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tx1"/>
                    </a:solidFill>
                    <a:cs typeface="Cambria Math"/>
                  </a:rPr>
                  <a:t>b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301217C-CF7A-8916-ACEA-EBCA4A93C766}"/>
                  </a:ext>
                </a:extLst>
              </p:cNvPr>
              <p:cNvSpPr/>
              <p:nvPr/>
            </p:nvSpPr>
            <p:spPr>
              <a:xfrm>
                <a:off x="3916390" y="1032733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B1F1F6B-C500-F390-872D-F2D346D061BE}"/>
                  </a:ext>
                </a:extLst>
              </p:cNvPr>
              <p:cNvSpPr/>
              <p:nvPr/>
            </p:nvSpPr>
            <p:spPr>
              <a:xfrm>
                <a:off x="5584478" y="1032733"/>
                <a:ext cx="144541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6630821-12BE-4AD7-8A58-DFFF5A36A853}"/>
                  </a:ext>
                </a:extLst>
              </p:cNvPr>
              <p:cNvSpPr/>
              <p:nvPr/>
            </p:nvSpPr>
            <p:spPr>
              <a:xfrm>
                <a:off x="7164207" y="952481"/>
                <a:ext cx="1295753" cy="910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sym typeface="Symbol" pitchFamily="2" charset="2"/>
                  </a:rPr>
                  <a:t></a:t>
                </a:r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9E52EA-EB0A-0C0A-7967-7D54286AB742}"/>
                </a:ext>
              </a:extLst>
            </p:cNvPr>
            <p:cNvSpPr/>
            <p:nvPr/>
          </p:nvSpPr>
          <p:spPr>
            <a:xfrm>
              <a:off x="3765454" y="2449944"/>
              <a:ext cx="1177178" cy="1224180"/>
            </a:xfrm>
            <a:prstGeom prst="rect">
              <a:avLst/>
            </a:prstGeom>
            <a:solidFill>
              <a:srgbClr val="00E867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17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are transmitted outside of the host (e.g. water-borne, food-borne)</a:t>
            </a: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Examples: Cholera </a:t>
            </a:r>
            <a:r>
              <a:rPr lang="en-US" sz="2600" i="1" dirty="0">
                <a:cs typeface="Calibri" panose="020F0502020204030204" pitchFamily="34" charset="0"/>
              </a:rPr>
              <a:t>(Vibrio cholerae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  <a:r>
              <a:rPr lang="en-US" sz="2600" i="1" dirty="0">
                <a:cs typeface="Calibri" panose="020F0502020204030204" pitchFamily="34" charset="0"/>
              </a:rPr>
              <a:t>,</a:t>
            </a:r>
            <a:r>
              <a:rPr lang="en-US" sz="2600" dirty="0">
                <a:cs typeface="Calibri" panose="020F0502020204030204" pitchFamily="34" charset="0"/>
              </a:rPr>
              <a:t> </a:t>
            </a:r>
            <a:r>
              <a:rPr lang="en-US" sz="2600" b="0" i="0" dirty="0">
                <a:solidFill>
                  <a:srgbClr val="202124"/>
                </a:solidFill>
                <a:effectLst/>
              </a:rPr>
              <a:t>Salmonellosis (</a:t>
            </a:r>
            <a:r>
              <a:rPr lang="en-US" sz="2600" i="1" dirty="0">
                <a:cs typeface="Calibri" panose="020F0502020204030204" pitchFamily="34" charset="0"/>
              </a:rPr>
              <a:t>Salmonella </a:t>
            </a:r>
            <a:r>
              <a:rPr lang="en-US" sz="2600" dirty="0">
                <a:cs typeface="Calibri" panose="020F0502020204030204" pitchFamily="34" charset="0"/>
              </a:rPr>
              <a:t>spp. bacteria), White-Nosed Syndrome (</a:t>
            </a:r>
            <a:r>
              <a:rPr lang="en-US" sz="2600" i="1" dirty="0">
                <a:cs typeface="Calibri" panose="020F0502020204030204" pitchFamily="34" charset="0"/>
              </a:rPr>
              <a:t>Pseudogymnoascus </a:t>
            </a:r>
            <a:r>
              <a:rPr lang="en-US" sz="2600" i="1" dirty="0" err="1">
                <a:cs typeface="Calibri" panose="020F0502020204030204" pitchFamily="34" charset="0"/>
              </a:rPr>
              <a:t>destructans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E646D0A-80E0-0BF3-CD51-5398B6332B5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63542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3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are transmitted outside of the host (e.g. water-borne, food-borne)</a:t>
            </a: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Examples: </a:t>
            </a:r>
            <a:r>
              <a:rPr lang="en-US" sz="2600" dirty="0">
                <a:highlight>
                  <a:srgbClr val="FFFF00"/>
                </a:highlight>
                <a:cs typeface="Calibri" panose="020F0502020204030204" pitchFamily="34" charset="0"/>
              </a:rPr>
              <a:t>Cholera </a:t>
            </a:r>
            <a:r>
              <a:rPr lang="en-US" sz="2600" i="1" dirty="0">
                <a:highlight>
                  <a:srgbClr val="FFFF00"/>
                </a:highlight>
                <a:cs typeface="Calibri" panose="020F0502020204030204" pitchFamily="34" charset="0"/>
              </a:rPr>
              <a:t>(Vibrio cholerae</a:t>
            </a:r>
            <a:r>
              <a:rPr lang="en-US" sz="2600" dirty="0">
                <a:highlight>
                  <a:srgbClr val="FFFF00"/>
                </a:highlight>
                <a:cs typeface="Calibri" panose="020F0502020204030204" pitchFamily="34" charset="0"/>
              </a:rPr>
              <a:t>)</a:t>
            </a:r>
            <a:r>
              <a:rPr lang="en-US" sz="2600" i="1" dirty="0">
                <a:cs typeface="Calibri" panose="020F0502020204030204" pitchFamily="34" charset="0"/>
              </a:rPr>
              <a:t>,</a:t>
            </a:r>
            <a:r>
              <a:rPr lang="en-US" sz="2600" dirty="0">
                <a:cs typeface="Calibri" panose="020F0502020204030204" pitchFamily="34" charset="0"/>
              </a:rPr>
              <a:t> </a:t>
            </a:r>
            <a:r>
              <a:rPr lang="en-US" sz="2600" b="0" i="0" dirty="0">
                <a:solidFill>
                  <a:srgbClr val="202124"/>
                </a:solidFill>
                <a:effectLst/>
              </a:rPr>
              <a:t>Salmonellosis (</a:t>
            </a:r>
            <a:r>
              <a:rPr lang="en-US" sz="2600" i="1" dirty="0">
                <a:cs typeface="Calibri" panose="020F0502020204030204" pitchFamily="34" charset="0"/>
              </a:rPr>
              <a:t>Salmonella </a:t>
            </a:r>
            <a:r>
              <a:rPr lang="en-US" sz="2600" dirty="0">
                <a:cs typeface="Calibri" panose="020F0502020204030204" pitchFamily="34" charset="0"/>
              </a:rPr>
              <a:t>spp. bacteria), White-Nosed Syndrome (</a:t>
            </a:r>
            <a:r>
              <a:rPr lang="en-US" sz="2600" i="1" dirty="0">
                <a:cs typeface="Calibri" panose="020F0502020204030204" pitchFamily="34" charset="0"/>
              </a:rPr>
              <a:t>Pseudogymnoascus </a:t>
            </a:r>
            <a:r>
              <a:rPr lang="en-US" sz="2600" i="1" dirty="0" err="1">
                <a:cs typeface="Calibri" panose="020F0502020204030204" pitchFamily="34" charset="0"/>
              </a:rPr>
              <a:t>destructans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659E1AD-8D04-0589-5E06-E55332D5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947" y="3420853"/>
            <a:ext cx="4485736" cy="31773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1FF418A-3700-AF4F-4E9F-E91DA8B2A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6" y="3420853"/>
            <a:ext cx="6458309" cy="2679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503A0-3FE7-BB4F-041B-60FCA9AAB218}"/>
              </a:ext>
            </a:extLst>
          </p:cNvPr>
          <p:cNvSpPr txBox="1"/>
          <p:nvPr/>
        </p:nvSpPr>
        <p:spPr>
          <a:xfrm>
            <a:off x="0" y="6459485"/>
            <a:ext cx="40461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Ali et al. 2012. </a:t>
            </a:r>
            <a:r>
              <a:rPr lang="en-US" i="1" dirty="0">
                <a:cs typeface="Franklin Gothic Medium"/>
              </a:rPr>
              <a:t>WHO Bulletin.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83244-5BC6-E852-0D54-368F342B3412}"/>
              </a:ext>
            </a:extLst>
          </p:cNvPr>
          <p:cNvSpPr txBox="1"/>
          <p:nvPr/>
        </p:nvSpPr>
        <p:spPr>
          <a:xfrm>
            <a:off x="586596" y="3244334"/>
            <a:ext cx="40461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Global Burden of Cholera, 2012</a:t>
            </a:r>
            <a:endParaRPr lang="en-US" i="1" dirty="0">
              <a:cs typeface="Franklin Gothic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A56F7-5988-A0A3-9241-B08B0D1FC0B6}"/>
              </a:ext>
            </a:extLst>
          </p:cNvPr>
          <p:cNvSpPr txBox="1"/>
          <p:nvPr/>
        </p:nvSpPr>
        <p:spPr>
          <a:xfrm>
            <a:off x="3718331" y="5912358"/>
            <a:ext cx="34042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cs typeface="Franklin Gothic Medium"/>
              </a:rPr>
              <a:t>Estimated 2.8 million cases &amp; 95,000 deaths annually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F973E5-EE10-1512-F738-0FB60A95FAC5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331823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are transmitted outside of the host (e.g. water-borne, food-borne)</a:t>
            </a: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Examples: Cholera </a:t>
            </a:r>
            <a:r>
              <a:rPr lang="en-US" sz="2600" i="1" dirty="0">
                <a:cs typeface="Calibri" panose="020F0502020204030204" pitchFamily="34" charset="0"/>
              </a:rPr>
              <a:t>(Vibrio cholerae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  <a:r>
              <a:rPr lang="en-US" sz="2600" i="1" dirty="0">
                <a:cs typeface="Calibri" panose="020F0502020204030204" pitchFamily="34" charset="0"/>
              </a:rPr>
              <a:t>,</a:t>
            </a:r>
            <a:r>
              <a:rPr lang="en-US" sz="2600" dirty="0">
                <a:cs typeface="Calibri" panose="020F0502020204030204" pitchFamily="34" charset="0"/>
              </a:rPr>
              <a:t> </a:t>
            </a:r>
            <a:r>
              <a:rPr lang="en-US" sz="2600" b="0" i="0" dirty="0">
                <a:solidFill>
                  <a:srgbClr val="202124"/>
                </a:solidFill>
                <a:effectLst/>
              </a:rPr>
              <a:t>Salmonellosis (</a:t>
            </a:r>
            <a:r>
              <a:rPr lang="en-US" sz="2600" i="1" dirty="0">
                <a:cs typeface="Calibri" panose="020F0502020204030204" pitchFamily="34" charset="0"/>
              </a:rPr>
              <a:t>Salmonella </a:t>
            </a:r>
            <a:r>
              <a:rPr lang="en-US" sz="2600" dirty="0">
                <a:cs typeface="Calibri" panose="020F0502020204030204" pitchFamily="34" charset="0"/>
              </a:rPr>
              <a:t>spp. bacteria), White-Nosed Syndrome (</a:t>
            </a:r>
            <a:r>
              <a:rPr lang="en-US" sz="2600" i="1" dirty="0">
                <a:cs typeface="Calibri" panose="020F0502020204030204" pitchFamily="34" charset="0"/>
              </a:rPr>
              <a:t>Pseudogymnoascus </a:t>
            </a:r>
            <a:r>
              <a:rPr lang="en-US" sz="2600" i="1" dirty="0" err="1">
                <a:cs typeface="Calibri" panose="020F0502020204030204" pitchFamily="34" charset="0"/>
              </a:rPr>
              <a:t>destructans</a:t>
            </a:r>
            <a:r>
              <a:rPr lang="en-US" sz="2600" dirty="0"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Here, the </a:t>
            </a:r>
            <a:r>
              <a:rPr lang="en-US" sz="2600" b="1" dirty="0">
                <a:solidFill>
                  <a:srgbClr val="AC50F3"/>
                </a:solidFill>
                <a:cs typeface="Calibri" panose="020F0502020204030204" pitchFamily="34" charset="0"/>
              </a:rPr>
              <a:t>environmental reservoir </a:t>
            </a:r>
            <a:r>
              <a:rPr lang="en-US" sz="2600" dirty="0">
                <a:cs typeface="Calibri" panose="020F0502020204030204" pitchFamily="34" charset="0"/>
              </a:rPr>
              <a:t>is often modeled as its own population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C18549D-1213-C1E3-4616-55C3C1A106B9}"/>
              </a:ext>
            </a:extLst>
          </p:cNvPr>
          <p:cNvGrpSpPr/>
          <p:nvPr/>
        </p:nvGrpSpPr>
        <p:grpSpPr>
          <a:xfrm>
            <a:off x="6472487" y="3143179"/>
            <a:ext cx="5045543" cy="3245011"/>
            <a:chOff x="5360232" y="2742073"/>
            <a:chExt cx="5045543" cy="32450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78139D-BE98-D47F-95F4-A18BF45F3425}"/>
                </a:ext>
              </a:extLst>
            </p:cNvPr>
            <p:cNvGrpSpPr/>
            <p:nvPr/>
          </p:nvGrpSpPr>
          <p:grpSpPr>
            <a:xfrm>
              <a:off x="5360232" y="2742073"/>
              <a:ext cx="5045543" cy="1621357"/>
              <a:chOff x="2758440" y="1630363"/>
              <a:chExt cx="5931043" cy="2043761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8287212-86CE-0972-CB08-5EF1DE9C3A79}"/>
                  </a:ext>
                </a:extLst>
              </p:cNvPr>
              <p:cNvGrpSpPr/>
              <p:nvPr/>
            </p:nvGrpSpPr>
            <p:grpSpPr>
              <a:xfrm>
                <a:off x="2758440" y="1630363"/>
                <a:ext cx="5931043" cy="2021178"/>
                <a:chOff x="2634893" y="952481"/>
                <a:chExt cx="5931043" cy="2021178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BD409AF7-3C9F-FBD6-73DC-6F9B687FC310}"/>
                    </a:ext>
                  </a:extLst>
                </p:cNvPr>
                <p:cNvGrpSpPr/>
                <p:nvPr/>
              </p:nvGrpSpPr>
              <p:grpSpPr>
                <a:xfrm>
                  <a:off x="4545362" y="1525402"/>
                  <a:ext cx="4020574" cy="1448257"/>
                  <a:chOff x="3433421" y="1996212"/>
                  <a:chExt cx="4020574" cy="1448257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1FE7B071-4A2D-B2AD-452D-B54FD9648C41}"/>
                      </a:ext>
                    </a:extLst>
                  </p:cNvPr>
                  <p:cNvGrpSpPr/>
                  <p:nvPr/>
                </p:nvGrpSpPr>
                <p:grpSpPr>
                  <a:xfrm>
                    <a:off x="3433421" y="1996212"/>
                    <a:ext cx="3166363" cy="1448257"/>
                    <a:chOff x="3456377" y="2549616"/>
                    <a:chExt cx="2267793" cy="96193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38A48C3E-846A-7E03-FF1C-97A5C11BA3E4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0" name="Object 19">
                                      <a:extLst>
                                        <a:ext uri="{FF2B5EF4-FFF2-40B4-BE49-F238E27FC236}">
                                          <a16:creationId xmlns:a16="http://schemas.microsoft.com/office/drawing/2014/main" id="{38A48C3E-846A-7E03-FF1C-97A5C11BA3E4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0" name="Object 19">
                          <a:extLst>
                            <a:ext uri="{FF2B5EF4-FFF2-40B4-BE49-F238E27FC236}">
                              <a16:creationId xmlns:a16="http://schemas.microsoft.com/office/drawing/2014/main" id="{38A48C3E-846A-7E03-FF1C-97A5C11BA3E4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0" name="Object 19">
                                      <a:extLst>
                                        <a:ext uri="{FF2B5EF4-FFF2-40B4-BE49-F238E27FC236}">
                                          <a16:creationId xmlns:a16="http://schemas.microsoft.com/office/drawing/2014/main" id="{38A48C3E-846A-7E03-FF1C-97A5C11BA3E4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A47C0AF1-8A90-32BA-3D9E-FB8A16367F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56377" y="2549616"/>
                      <a:ext cx="2267793" cy="621784"/>
                      <a:chOff x="4032088" y="2139665"/>
                      <a:chExt cx="2267793" cy="621784"/>
                    </a:xfrm>
                  </p:grpSpPr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80BC9B69-BC2F-369D-66C3-C5349513B8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1845" y="213966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2800" dirty="0" err="1">
                            <a:solidFill>
                              <a:schemeClr val="tx1"/>
                            </a:solidFill>
                            <a:ea typeface="Lucida Grande"/>
                            <a:cs typeface="Lucida Grande"/>
                          </a:rPr>
                          <a:t>γ</a:t>
                        </a:r>
                        <a:endParaRPr lang="en-US" sz="2600" dirty="0">
                          <a:solidFill>
                            <a:schemeClr val="tx1"/>
                          </a:solidFill>
                          <a:cs typeface="Cambria Math"/>
                        </a:endParaRPr>
                      </a:p>
                    </p:txBody>
                  </p:sp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64E65AEA-E5B4-459D-5E1B-BDE7E06083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32088" y="2156942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endParaRPr lang="en-US" sz="2600" dirty="0">
                          <a:solidFill>
                            <a:schemeClr val="tx1"/>
                          </a:solidFill>
                          <a:cs typeface="Cambria Math"/>
                        </a:endParaRPr>
                      </a:p>
                    </p:txBody>
                  </p:sp>
                </p:grp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9ADC6CDF-DF56-115C-DC7A-DD7D879EFE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DD38E24F-F221-F8F0-17F7-4B4E3E015C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9E4B3A5-7A9D-6555-7A1F-9402A2A04714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71172DE9-E169-5E47-43FB-7B4CB6970B5B}"/>
                      </a:ext>
                    </a:extLst>
                  </p:cNvPr>
                  <p:cNvSpPr/>
                  <p:nvPr/>
                </p:nvSpPr>
                <p:spPr>
                  <a:xfrm>
                    <a:off x="6276817" y="2220287"/>
                    <a:ext cx="1177178" cy="122418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R</a:t>
                    </a:r>
                  </a:p>
                </p:txBody>
              </p:sp>
            </p:grp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52C8E6B0-B8B6-3D36-49B1-ED9AF5C5AEA0}"/>
                    </a:ext>
                  </a:extLst>
                </p:cNvPr>
                <p:cNvCxnSpPr/>
                <p:nvPr/>
              </p:nvCxnSpPr>
              <p:spPr>
                <a:xfrm flipV="1">
                  <a:off x="4321643" y="1304873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347A44F-3EE1-29A9-0B6D-006D7DFD951D}"/>
                    </a:ext>
                  </a:extLst>
                </p:cNvPr>
                <p:cNvCxnSpPr/>
                <p:nvPr/>
              </p:nvCxnSpPr>
              <p:spPr>
                <a:xfrm flipV="1">
                  <a:off x="5714687" y="1297538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E7B08060-605B-0377-D07A-5C9B3994BFD7}"/>
                    </a:ext>
                  </a:extLst>
                </p:cNvPr>
                <p:cNvCxnSpPr/>
                <p:nvPr/>
              </p:nvCxnSpPr>
              <p:spPr>
                <a:xfrm flipV="1">
                  <a:off x="7548443" y="1276235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76557E03-C34E-53C6-E5DA-04447BA77E07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7535A35-C705-1854-0800-D7B0EAAE7C0A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38346CA-3C9C-EE73-576A-C0BD452C5E55}"/>
                    </a:ext>
                  </a:extLst>
                </p:cNvPr>
                <p:cNvSpPr/>
                <p:nvPr/>
              </p:nvSpPr>
              <p:spPr>
                <a:xfrm>
                  <a:off x="3916390" y="1032733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A46E99F-F185-CE2F-1605-EB3D7A62C833}"/>
                    </a:ext>
                  </a:extLst>
                </p:cNvPr>
                <p:cNvSpPr/>
                <p:nvPr/>
              </p:nvSpPr>
              <p:spPr>
                <a:xfrm>
                  <a:off x="5280508" y="1054036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CB58402-6CBE-BBFE-3534-7037F8432177}"/>
                    </a:ext>
                  </a:extLst>
                </p:cNvPr>
                <p:cNvSpPr/>
                <p:nvPr/>
              </p:nvSpPr>
              <p:spPr>
                <a:xfrm>
                  <a:off x="7164207" y="952481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endParaRPr lang="en-US" sz="24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CF3DC2-4423-2202-53E1-8115496B8E8D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6ACC94-3728-F247-A936-E5DADB2C074C}"/>
                </a:ext>
              </a:extLst>
            </p:cNvPr>
            <p:cNvSpPr/>
            <p:nvPr/>
          </p:nvSpPr>
          <p:spPr>
            <a:xfrm>
              <a:off x="8074947" y="5015917"/>
              <a:ext cx="1001426" cy="971167"/>
            </a:xfrm>
            <a:prstGeom prst="rect">
              <a:avLst/>
            </a:prstGeom>
            <a:solidFill>
              <a:srgbClr val="AC50F3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cs typeface="Cambria Math"/>
                </a:rPr>
                <a:t>B</a:t>
              </a:r>
              <a:endParaRPr lang="en-US" sz="1200" dirty="0">
                <a:solidFill>
                  <a:schemeClr val="tx1"/>
                </a:solidFill>
                <a:cs typeface="Cambria Math"/>
              </a:endParaRPr>
            </a:p>
            <a:p>
              <a:pPr algn="ctr"/>
              <a:r>
                <a:rPr lang="en-US" sz="1400" dirty="0">
                  <a:cs typeface="Cambria Math"/>
                </a:rPr>
                <a:t>Bacteria</a:t>
              </a:r>
              <a:endParaRPr lang="en-US" sz="1400" dirty="0">
                <a:cs typeface="Times New Roman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075908-B18C-3ACB-8C0A-538754731743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68DBF8C-5096-F240-A62A-EB49C617515C}"/>
                    </a:ext>
                  </a:extLst>
                </p:cNvPr>
                <p:cNvSpPr/>
                <p:nvPr/>
              </p:nvSpPr>
              <p:spPr>
                <a:xfrm>
                  <a:off x="7033609" y="5044035"/>
                  <a:ext cx="1102298" cy="4750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/>
                          </a:rPr>
                          <m:t>𝜑</m:t>
                        </m:r>
                      </m:oMath>
                    </m:oMathPara>
                  </a14:m>
                  <a:endParaRPr lang="en-US" sz="26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68DBF8C-5096-F240-A62A-EB49C6175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609" y="5044035"/>
                  <a:ext cx="1102298" cy="475043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FD122DAF-A514-C724-54DA-696F32DA75D0}"/>
                </a:ext>
              </a:extLst>
            </p:cNvPr>
            <p:cNvCxnSpPr>
              <a:cxnSpLocks/>
              <a:stCxn id="18" idx="2"/>
              <a:endCxn id="30" idx="0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CD29061C-EFF0-F20F-E40E-35A90822AA28}"/>
                </a:ext>
              </a:extLst>
            </p:cNvPr>
            <p:cNvCxnSpPr>
              <a:cxnSpLocks/>
              <a:stCxn id="27" idx="0"/>
              <a:endCxn id="25" idx="2"/>
            </p:cNvCxnSpPr>
            <p:nvPr/>
          </p:nvCxnSpPr>
          <p:spPr>
            <a:xfrm rot="16200000" flipV="1">
              <a:off x="7517801" y="3958058"/>
              <a:ext cx="1076677" cy="103904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326424-5DFB-E747-174A-6EE09170BDFC}"/>
                  </a:ext>
                </a:extLst>
              </p:cNvPr>
              <p:cNvSpPr/>
              <p:nvPr/>
            </p:nvSpPr>
            <p:spPr>
              <a:xfrm>
                <a:off x="-109959" y="4302253"/>
                <a:ext cx="5003200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𝑏</m:t>
                      </m:r>
                      <m:r>
                        <a:rPr lang="en-US" sz="25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(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</m:t>
                      </m:r>
                      <m:r>
                        <a:rPr lang="en-US" sz="25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𝑹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)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 smtClean="0">
                          <a:solidFill>
                            <a:srgbClr val="AC50F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𝑩</m:t>
                      </m:r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A326424-5DFB-E747-174A-6EE09170B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959" y="4302253"/>
                <a:ext cx="5003200" cy="822726"/>
              </a:xfrm>
              <a:prstGeom prst="rect">
                <a:avLst/>
              </a:prstGeom>
              <a:blipFill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12C87D-B6D8-FBC1-1A36-9C8307998CC8}"/>
                  </a:ext>
                </a:extLst>
              </p:cNvPr>
              <p:cNvSpPr/>
              <p:nvPr/>
            </p:nvSpPr>
            <p:spPr>
              <a:xfrm>
                <a:off x="-427200" y="5139540"/>
                <a:ext cx="4861143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𝛽</m:t>
                      </m:r>
                      <m:r>
                        <a:rPr lang="en-US" sz="25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𝑺</m:t>
                      </m:r>
                      <m:r>
                        <a:rPr lang="en-US" sz="2500" b="1" i="1" dirty="0">
                          <a:solidFill>
                            <a:srgbClr val="AC50F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𝑩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12C87D-B6D8-FBC1-1A36-9C8307998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7200" y="5139540"/>
                <a:ext cx="4861143" cy="822726"/>
              </a:xfrm>
              <a:prstGeom prst="rect">
                <a:avLst/>
              </a:prstGeom>
              <a:blipFill>
                <a:blip r:embed="rId9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05172F4-8410-CF0E-086A-21B1A3383DFB}"/>
                  </a:ext>
                </a:extLst>
              </p:cNvPr>
              <p:cNvSpPr/>
              <p:nvPr/>
            </p:nvSpPr>
            <p:spPr>
              <a:xfrm>
                <a:off x="-294463" y="5976827"/>
                <a:ext cx="3081636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𝑹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𝛾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𝜇</m:t>
                      </m:r>
                      <m:r>
                        <a:rPr lang="en-US" sz="25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𝑹</m:t>
                      </m:r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05172F4-8410-CF0E-086A-21B1A3383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463" y="5976827"/>
                <a:ext cx="3081636" cy="822726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84F21E-1A79-E80D-3C11-7CFEA0658E5C}"/>
                  </a:ext>
                </a:extLst>
              </p:cNvPr>
              <p:cNvSpPr/>
              <p:nvPr/>
            </p:nvSpPr>
            <p:spPr>
              <a:xfrm>
                <a:off x="-11378" y="3479527"/>
                <a:ext cx="2046564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r>
                            <a:rPr lang="en-US" sz="2500" b="1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𝑩</m:t>
                          </m:r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𝜑</m:t>
                      </m:r>
                      <m:r>
                        <a:rPr lang="en-US" sz="25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𝑰</m:t>
                      </m:r>
                      <m:r>
                        <a:rPr lang="en-US" sz="2500" b="1" i="1" dirty="0">
                          <a:solidFill>
                            <a:srgbClr val="AC50F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𝑩</m:t>
                      </m:r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84F21E-1A79-E80D-3C11-7CFEA0658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78" y="3479527"/>
                <a:ext cx="2046564" cy="822726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7496FF-F951-1852-62A5-74C8EBC978CF}"/>
              </a:ext>
            </a:extLst>
          </p:cNvPr>
          <p:cNvSpPr txBox="1"/>
          <p:nvPr/>
        </p:nvSpPr>
        <p:spPr>
          <a:xfrm>
            <a:off x="8145864" y="6488668"/>
            <a:ext cx="40461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cs typeface="Franklin Gothic Medium"/>
              </a:rPr>
              <a:t>Codeço</a:t>
            </a:r>
            <a:r>
              <a:rPr lang="en-US" dirty="0">
                <a:cs typeface="Franklin Gothic Medium"/>
              </a:rPr>
              <a:t> 2001. </a:t>
            </a:r>
            <a:r>
              <a:rPr lang="en-US" i="1" dirty="0">
                <a:cs typeface="Franklin Gothic Medium"/>
              </a:rPr>
              <a:t>BMC Infectious Diseases.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E590F9F2-290B-127E-6D7F-450DA1525E9C}"/>
              </a:ext>
            </a:extLst>
          </p:cNvPr>
          <p:cNvSpPr/>
          <p:nvPr/>
        </p:nvSpPr>
        <p:spPr>
          <a:xfrm rot="10800000">
            <a:off x="7074768" y="5149371"/>
            <a:ext cx="337238" cy="12632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62F10-E42D-CE5F-9196-24F9D7A3F623}"/>
              </a:ext>
            </a:extLst>
          </p:cNvPr>
          <p:cNvSpPr txBox="1"/>
          <p:nvPr/>
        </p:nvSpPr>
        <p:spPr>
          <a:xfrm>
            <a:off x="5449579" y="5319312"/>
            <a:ext cx="157322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cholera environmental reservoir</a:t>
            </a:r>
            <a:endParaRPr lang="en-US" i="1" dirty="0">
              <a:cs typeface="Franklin Gothic Medium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38CCCE-323D-45F2-D967-5E0E2F1A418B}"/>
              </a:ext>
            </a:extLst>
          </p:cNvPr>
          <p:cNvCxnSpPr/>
          <p:nvPr/>
        </p:nvCxnSpPr>
        <p:spPr>
          <a:xfrm flipV="1">
            <a:off x="9626191" y="3414993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E028B5-5A60-BBF4-15AE-ED6612C7E2B6}"/>
                  </a:ext>
                </a:extLst>
              </p:cNvPr>
              <p:cNvSpPr/>
              <p:nvPr/>
            </p:nvSpPr>
            <p:spPr>
              <a:xfrm>
                <a:off x="9256835" y="3221818"/>
                <a:ext cx="1229614" cy="7220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E028B5-5A60-BBF4-15AE-ED6612C7E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35" y="3221818"/>
                <a:ext cx="1229614" cy="7220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itle 1">
            <a:extLst>
              <a:ext uri="{FF2B5EF4-FFF2-40B4-BE49-F238E27FC236}">
                <a16:creationId xmlns:a16="http://schemas.microsoft.com/office/drawing/2014/main" id="{06EA2272-DD7A-3092-2445-5BD7BDAF0976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405926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are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Examples: HIV,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What is Vertical Transmission?">
            <a:extLst>
              <a:ext uri="{FF2B5EF4-FFF2-40B4-BE49-F238E27FC236}">
                <a16:creationId xmlns:a16="http://schemas.microsoft.com/office/drawing/2014/main" id="{EDA52070-14A4-A06A-214D-9C51C7E83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2" r="22413"/>
          <a:stretch/>
        </p:blipFill>
        <p:spPr bwMode="auto">
          <a:xfrm>
            <a:off x="3827253" y="2366381"/>
            <a:ext cx="3798498" cy="43140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573F1E-05AD-7368-FE55-C5D017FB8808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397048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1391997"/>
            <a:ext cx="11766430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are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en-US" sz="2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HIV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600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What is Vertical Transmission?">
            <a:extLst>
              <a:ext uri="{FF2B5EF4-FFF2-40B4-BE49-F238E27FC236}">
                <a16:creationId xmlns:a16="http://schemas.microsoft.com/office/drawing/2014/main" id="{EDA52070-14A4-A06A-214D-9C51C7E83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2" r="22413"/>
          <a:stretch/>
        </p:blipFill>
        <p:spPr bwMode="auto">
          <a:xfrm>
            <a:off x="963283" y="2366381"/>
            <a:ext cx="3798498" cy="43140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573F1E-05AD-7368-FE55-C5D017FB8808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41A58474-96DD-F702-1840-55E5200BDAEC}"/>
              </a:ext>
            </a:extLst>
          </p:cNvPr>
          <p:cNvSpPr txBox="1">
            <a:spLocks/>
          </p:cNvSpPr>
          <p:nvPr/>
        </p:nvSpPr>
        <p:spPr>
          <a:xfrm>
            <a:off x="4344837" y="2510406"/>
            <a:ext cx="7669013" cy="1837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In untreated HIV+ mothers, rate of vertical transmission for HIV  = 15-45%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Reduced to &lt;1% for those on ART, though global access to ART is geographically heterogenous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822FC8A-88BD-1F65-647B-66276BEEE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517" y="4103087"/>
            <a:ext cx="4020925" cy="2754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2C62AC-5ECB-3CCC-9F92-3860BB876C1D}"/>
              </a:ext>
            </a:extLst>
          </p:cNvPr>
          <p:cNvSpPr txBox="1"/>
          <p:nvPr/>
        </p:nvSpPr>
        <p:spPr>
          <a:xfrm>
            <a:off x="6564083" y="5455894"/>
            <a:ext cx="161526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ART coverage for those in need, from WHO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81287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2112</Words>
  <Application>Microsoft Macintosh PowerPoint</Application>
  <PresentationFormat>Widescreen</PresentationFormat>
  <Paragraphs>275</Paragraphs>
  <Slides>34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Franklin Gothic Medium</vt:lpstr>
      <vt:lpstr>Lucida Grande</vt:lpstr>
      <vt:lpstr>Symbol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HIV epidemic in African appears to be largely driven by heterosexual transmission, often related to sex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Hargrove et al. 2011 model HIV in Harare, Zimbabwe</vt:lpstr>
      <vt:lpstr>Hargrove et al. 2011 model HIV in Harare, Zimbabwe</vt:lpstr>
      <vt:lpstr>Hargrove et al. 2011 model HIV in Harare, Zimbabwe</vt:lpstr>
      <vt:lpstr>Hargrove et al. 2011 model HIV in Harare, Zimbabwe</vt:lpstr>
      <vt:lpstr>Hargrove et al. 2011 model HIV in Harare, Zimbabwe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3</cp:revision>
  <dcterms:created xsi:type="dcterms:W3CDTF">2024-01-14T13:13:12Z</dcterms:created>
  <dcterms:modified xsi:type="dcterms:W3CDTF">2024-01-14T15:16:28Z</dcterms:modified>
</cp:coreProperties>
</file>